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58"/>
  </p:notesMasterIdLst>
  <p:sldIdLst>
    <p:sldId id="256" r:id="rId2"/>
    <p:sldId id="369" r:id="rId3"/>
    <p:sldId id="347" r:id="rId4"/>
    <p:sldId id="259" r:id="rId5"/>
    <p:sldId id="368" r:id="rId6"/>
    <p:sldId id="280" r:id="rId7"/>
    <p:sldId id="458" r:id="rId8"/>
    <p:sldId id="286" r:id="rId9"/>
    <p:sldId id="295" r:id="rId10"/>
    <p:sldId id="260" r:id="rId11"/>
    <p:sldId id="453" r:id="rId12"/>
    <p:sldId id="454" r:id="rId13"/>
    <p:sldId id="261" r:id="rId14"/>
    <p:sldId id="287" r:id="rId15"/>
    <p:sldId id="299" r:id="rId16"/>
    <p:sldId id="455" r:id="rId17"/>
    <p:sldId id="266" r:id="rId18"/>
    <p:sldId id="264" r:id="rId19"/>
    <p:sldId id="354" r:id="rId20"/>
    <p:sldId id="358" r:id="rId21"/>
    <p:sldId id="298" r:id="rId22"/>
    <p:sldId id="304" r:id="rId23"/>
    <p:sldId id="345" r:id="rId24"/>
    <p:sldId id="302" r:id="rId25"/>
    <p:sldId id="303" r:id="rId26"/>
    <p:sldId id="306" r:id="rId27"/>
    <p:sldId id="269" r:id="rId28"/>
    <p:sldId id="355" r:id="rId29"/>
    <p:sldId id="359" r:id="rId30"/>
    <p:sldId id="360" r:id="rId31"/>
    <p:sldId id="356" r:id="rId32"/>
    <p:sldId id="459" r:id="rId33"/>
    <p:sldId id="357" r:id="rId34"/>
    <p:sldId id="336" r:id="rId35"/>
    <p:sldId id="335" r:id="rId36"/>
    <p:sldId id="456" r:id="rId37"/>
    <p:sldId id="365" r:id="rId38"/>
    <p:sldId id="366" r:id="rId39"/>
    <p:sldId id="333" r:id="rId40"/>
    <p:sldId id="441" r:id="rId41"/>
    <p:sldId id="457" r:id="rId42"/>
    <p:sldId id="361" r:id="rId43"/>
    <p:sldId id="334" r:id="rId44"/>
    <p:sldId id="364" r:id="rId45"/>
    <p:sldId id="362" r:id="rId46"/>
    <p:sldId id="307" r:id="rId47"/>
    <p:sldId id="341" r:id="rId48"/>
    <p:sldId id="340" r:id="rId49"/>
    <p:sldId id="338" r:id="rId50"/>
    <p:sldId id="373" r:id="rId51"/>
    <p:sldId id="346" r:id="rId52"/>
    <p:sldId id="382" r:id="rId53"/>
    <p:sldId id="378" r:id="rId54"/>
    <p:sldId id="379" r:id="rId55"/>
    <p:sldId id="380" r:id="rId56"/>
    <p:sldId id="38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0AED"/>
    <a:srgbClr val="DD01FD"/>
    <a:srgbClr val="518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9048" autoAdjust="0"/>
  </p:normalViewPr>
  <p:slideViewPr>
    <p:cSldViewPr>
      <p:cViewPr varScale="1">
        <p:scale>
          <a:sx n="95" d="100"/>
          <a:sy n="95" d="100"/>
        </p:scale>
        <p:origin x="1560" y="184"/>
      </p:cViewPr>
      <p:guideLst>
        <p:guide orient="horz" pos="2160"/>
        <p:guide pos="2928"/>
      </p:guideLst>
    </p:cSldViewPr>
  </p:slideViewPr>
  <p:outlineViewPr>
    <p:cViewPr>
      <p:scale>
        <a:sx n="33" d="100"/>
        <a:sy n="33" d="100"/>
      </p:scale>
      <p:origin x="0" y="-168"/>
    </p:cViewPr>
  </p:outlineViewPr>
  <p:notesTextViewPr>
    <p:cViewPr>
      <p:scale>
        <a:sx n="1" d="1"/>
        <a:sy n="1" d="1"/>
      </p:scale>
      <p:origin x="0" y="0"/>
    </p:cViewPr>
  </p:notesTextViewPr>
  <p:sorterViewPr>
    <p:cViewPr>
      <p:scale>
        <a:sx n="65" d="100"/>
        <a:sy n="65" d="100"/>
      </p:scale>
      <p:origin x="0" y="3784"/>
    </p:cViewPr>
  </p:sorterViewPr>
  <p:notesViewPr>
    <p:cSldViewPr>
      <p:cViewPr varScale="1">
        <p:scale>
          <a:sx n="86" d="100"/>
          <a:sy n="86" d="100"/>
        </p:scale>
        <p:origin x="328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4D2763-E5E6-D647-BC46-9BFC3F55C073}"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6B917A7B-64D7-0C48-9478-9252D3F5F07A}">
      <dgm:prSet phldrT="[Text]"/>
      <dgm:spPr/>
      <dgm:t>
        <a:bodyPr/>
        <a:lstStyle/>
        <a:p>
          <a:r>
            <a:rPr lang="en-US" dirty="0"/>
            <a:t>Feelings</a:t>
          </a:r>
        </a:p>
      </dgm:t>
    </dgm:pt>
    <dgm:pt modelId="{CBA5BAFC-3482-334D-963D-5B90387B2650}" type="parTrans" cxnId="{53683506-3188-F74B-B80C-4B8FF7262D06}">
      <dgm:prSet/>
      <dgm:spPr/>
      <dgm:t>
        <a:bodyPr/>
        <a:lstStyle/>
        <a:p>
          <a:endParaRPr lang="en-US"/>
        </a:p>
      </dgm:t>
    </dgm:pt>
    <dgm:pt modelId="{D42240F6-AE24-1449-9A1F-80E0D6E00988}" type="sibTrans" cxnId="{53683506-3188-F74B-B80C-4B8FF7262D06}">
      <dgm:prSet/>
      <dgm:spPr/>
      <dgm:t>
        <a:bodyPr/>
        <a:lstStyle/>
        <a:p>
          <a:endParaRPr lang="en-US"/>
        </a:p>
      </dgm:t>
    </dgm:pt>
    <dgm:pt modelId="{432CBB16-DBDD-4B4E-8429-79BA7A1B5596}">
      <dgm:prSet phldrT="[Text]"/>
      <dgm:spPr/>
      <dgm:t>
        <a:bodyPr/>
        <a:lstStyle/>
        <a:p>
          <a:r>
            <a:rPr lang="en-US" dirty="0"/>
            <a:t>Trust</a:t>
          </a:r>
        </a:p>
      </dgm:t>
    </dgm:pt>
    <dgm:pt modelId="{B94C714F-B87D-DC4D-8E8B-13EB453D2191}" type="parTrans" cxnId="{AD3CB396-848B-784E-B6E3-F64AEF91A212}">
      <dgm:prSet/>
      <dgm:spPr/>
      <dgm:t>
        <a:bodyPr/>
        <a:lstStyle/>
        <a:p>
          <a:endParaRPr lang="en-US"/>
        </a:p>
      </dgm:t>
    </dgm:pt>
    <dgm:pt modelId="{50AE7831-00A2-7C41-BA90-0CA94D9572A9}" type="sibTrans" cxnId="{AD3CB396-848B-784E-B6E3-F64AEF91A212}">
      <dgm:prSet/>
      <dgm:spPr/>
      <dgm:t>
        <a:bodyPr/>
        <a:lstStyle/>
        <a:p>
          <a:endParaRPr lang="en-US"/>
        </a:p>
      </dgm:t>
    </dgm:pt>
    <dgm:pt modelId="{030C478E-93BE-934F-983E-5398EDD88092}">
      <dgm:prSet phldrT="[Text]"/>
      <dgm:spPr/>
      <dgm:t>
        <a:bodyPr/>
        <a:lstStyle/>
        <a:p>
          <a:r>
            <a:rPr lang="en-US" dirty="0"/>
            <a:t>Talk </a:t>
          </a:r>
        </a:p>
      </dgm:t>
    </dgm:pt>
    <dgm:pt modelId="{10E30992-6261-9544-B0B2-FA761135F173}" type="parTrans" cxnId="{0A67BC7E-BCD9-A24C-A1EE-825DABE031B8}">
      <dgm:prSet/>
      <dgm:spPr/>
      <dgm:t>
        <a:bodyPr/>
        <a:lstStyle/>
        <a:p>
          <a:endParaRPr lang="en-US"/>
        </a:p>
      </dgm:t>
    </dgm:pt>
    <dgm:pt modelId="{772E0239-2AA2-D245-B503-8EF0578ED937}" type="sibTrans" cxnId="{0A67BC7E-BCD9-A24C-A1EE-825DABE031B8}">
      <dgm:prSet/>
      <dgm:spPr/>
      <dgm:t>
        <a:bodyPr/>
        <a:lstStyle/>
        <a:p>
          <a:endParaRPr lang="en-US"/>
        </a:p>
      </dgm:t>
    </dgm:pt>
    <dgm:pt modelId="{F632909E-F5DA-FD45-A825-022B6C2747FD}">
      <dgm:prSet phldrT="[Text]"/>
      <dgm:spPr/>
      <dgm:t>
        <a:bodyPr/>
        <a:lstStyle/>
        <a:p>
          <a:r>
            <a:rPr lang="en-US" dirty="0"/>
            <a:t>Touch </a:t>
          </a:r>
        </a:p>
      </dgm:t>
    </dgm:pt>
    <dgm:pt modelId="{FCA506A3-26F9-9D4C-B6D4-E260BACC874C}" type="parTrans" cxnId="{6016E996-B7A5-0D45-8B7B-CADF6D2ABB96}">
      <dgm:prSet/>
      <dgm:spPr/>
      <dgm:t>
        <a:bodyPr/>
        <a:lstStyle/>
        <a:p>
          <a:endParaRPr lang="en-US"/>
        </a:p>
      </dgm:t>
    </dgm:pt>
    <dgm:pt modelId="{3FDC4D1D-0807-D945-B7E1-10C0BA9B1AA0}" type="sibTrans" cxnId="{6016E996-B7A5-0D45-8B7B-CADF6D2ABB96}">
      <dgm:prSet/>
      <dgm:spPr/>
      <dgm:t>
        <a:bodyPr/>
        <a:lstStyle/>
        <a:p>
          <a:endParaRPr lang="en-US"/>
        </a:p>
      </dgm:t>
    </dgm:pt>
    <dgm:pt modelId="{CEBCC232-1E76-0F49-B316-E60F0F7B8AA3}" type="pres">
      <dgm:prSet presAssocID="{5F4D2763-E5E6-D647-BC46-9BFC3F55C073}" presName="Name0" presStyleCnt="0">
        <dgm:presLayoutVars>
          <dgm:dir/>
          <dgm:resizeHandles val="exact"/>
        </dgm:presLayoutVars>
      </dgm:prSet>
      <dgm:spPr/>
    </dgm:pt>
    <dgm:pt modelId="{D8CD60BB-44AD-FB45-A89E-9776D9F781B2}" type="pres">
      <dgm:prSet presAssocID="{6B917A7B-64D7-0C48-9478-9252D3F5F07A}" presName="compNode" presStyleCnt="0"/>
      <dgm:spPr/>
    </dgm:pt>
    <dgm:pt modelId="{60BA1188-1A5A-BA44-9442-D3612D9952F8}" type="pres">
      <dgm:prSet presAssocID="{6B917A7B-64D7-0C48-9478-9252D3F5F07A}" presName="pictRect" presStyleLbl="node1" presStyleIdx="0" presStyleCnt="4"/>
      <dgm:spPr>
        <a:solidFill>
          <a:srgbClr val="DD01FD">
            <a:alpha val="27059"/>
          </a:srgbClr>
        </a:solidFill>
      </dgm:spPr>
    </dgm:pt>
    <dgm:pt modelId="{973D864E-43B7-0348-8AF1-0B3FDD151F96}" type="pres">
      <dgm:prSet presAssocID="{6B917A7B-64D7-0C48-9478-9252D3F5F07A}" presName="textRect" presStyleLbl="revTx" presStyleIdx="0" presStyleCnt="4">
        <dgm:presLayoutVars>
          <dgm:bulletEnabled val="1"/>
        </dgm:presLayoutVars>
      </dgm:prSet>
      <dgm:spPr/>
    </dgm:pt>
    <dgm:pt modelId="{43B3BFB0-1F1F-B945-AC0B-F69EDCAC7665}" type="pres">
      <dgm:prSet presAssocID="{D42240F6-AE24-1449-9A1F-80E0D6E00988}" presName="sibTrans" presStyleLbl="sibTrans2D1" presStyleIdx="0" presStyleCnt="0"/>
      <dgm:spPr/>
    </dgm:pt>
    <dgm:pt modelId="{40E727AC-C7A5-914C-A53F-960248ABBCC1}" type="pres">
      <dgm:prSet presAssocID="{432CBB16-DBDD-4B4E-8429-79BA7A1B5596}" presName="compNode" presStyleCnt="0"/>
      <dgm:spPr/>
    </dgm:pt>
    <dgm:pt modelId="{30A87A6E-CD5A-524F-B2FB-1DF074B4D7E8}" type="pres">
      <dgm:prSet presAssocID="{432CBB16-DBDD-4B4E-8429-79BA7A1B5596}" presName="pictRect" presStyleLbl="node1" presStyleIdx="1" presStyleCnt="4"/>
      <dgm:spPr>
        <a:solidFill>
          <a:srgbClr val="DD01FD">
            <a:alpha val="25098"/>
          </a:srgbClr>
        </a:solidFill>
      </dgm:spPr>
    </dgm:pt>
    <dgm:pt modelId="{D4CC16EB-A55D-D44B-8ED9-44AA91A0C2BF}" type="pres">
      <dgm:prSet presAssocID="{432CBB16-DBDD-4B4E-8429-79BA7A1B5596}" presName="textRect" presStyleLbl="revTx" presStyleIdx="1" presStyleCnt="4">
        <dgm:presLayoutVars>
          <dgm:bulletEnabled val="1"/>
        </dgm:presLayoutVars>
      </dgm:prSet>
      <dgm:spPr/>
    </dgm:pt>
    <dgm:pt modelId="{08C43948-5531-3142-9170-6E826015E103}" type="pres">
      <dgm:prSet presAssocID="{50AE7831-00A2-7C41-BA90-0CA94D9572A9}" presName="sibTrans" presStyleLbl="sibTrans2D1" presStyleIdx="0" presStyleCnt="0"/>
      <dgm:spPr/>
    </dgm:pt>
    <dgm:pt modelId="{CB2D3C8D-2A28-DF47-B0B0-3BF314E5D123}" type="pres">
      <dgm:prSet presAssocID="{030C478E-93BE-934F-983E-5398EDD88092}" presName="compNode" presStyleCnt="0"/>
      <dgm:spPr/>
    </dgm:pt>
    <dgm:pt modelId="{D16A1702-8AC7-C349-863C-FD9A585B9436}" type="pres">
      <dgm:prSet presAssocID="{030C478E-93BE-934F-983E-5398EDD88092}" presName="pictRect" presStyleLbl="node1" presStyleIdx="2" presStyleCnt="4"/>
      <dgm:spPr>
        <a:solidFill>
          <a:srgbClr val="DD01FD">
            <a:alpha val="38824"/>
          </a:srgbClr>
        </a:solidFill>
      </dgm:spPr>
    </dgm:pt>
    <dgm:pt modelId="{9478757A-42CF-7047-95E3-09912D838A83}" type="pres">
      <dgm:prSet presAssocID="{030C478E-93BE-934F-983E-5398EDD88092}" presName="textRect" presStyleLbl="revTx" presStyleIdx="2" presStyleCnt="4">
        <dgm:presLayoutVars>
          <dgm:bulletEnabled val="1"/>
        </dgm:presLayoutVars>
      </dgm:prSet>
      <dgm:spPr/>
    </dgm:pt>
    <dgm:pt modelId="{0DABF6B1-296D-124E-98E6-9DE608803A54}" type="pres">
      <dgm:prSet presAssocID="{772E0239-2AA2-D245-B503-8EF0578ED937}" presName="sibTrans" presStyleLbl="sibTrans2D1" presStyleIdx="0" presStyleCnt="0"/>
      <dgm:spPr/>
    </dgm:pt>
    <dgm:pt modelId="{EEFEB716-B65B-D340-8255-31CF2B02D6E9}" type="pres">
      <dgm:prSet presAssocID="{F632909E-F5DA-FD45-A825-022B6C2747FD}" presName="compNode" presStyleCnt="0"/>
      <dgm:spPr/>
    </dgm:pt>
    <dgm:pt modelId="{E226C09E-6617-8D48-8634-BFD3261BC7B8}" type="pres">
      <dgm:prSet presAssocID="{F632909E-F5DA-FD45-A825-022B6C2747FD}" presName="pictRect" presStyleLbl="node1" presStyleIdx="3" presStyleCnt="4"/>
      <dgm:spPr>
        <a:solidFill>
          <a:srgbClr val="ED0AED">
            <a:alpha val="36078"/>
          </a:srgbClr>
        </a:solidFill>
      </dgm:spPr>
    </dgm:pt>
    <dgm:pt modelId="{20F76B3F-ACED-7141-B285-72CA1DDAEBB5}" type="pres">
      <dgm:prSet presAssocID="{F632909E-F5DA-FD45-A825-022B6C2747FD}" presName="textRect" presStyleLbl="revTx" presStyleIdx="3" presStyleCnt="4">
        <dgm:presLayoutVars>
          <dgm:bulletEnabled val="1"/>
        </dgm:presLayoutVars>
      </dgm:prSet>
      <dgm:spPr/>
    </dgm:pt>
  </dgm:ptLst>
  <dgm:cxnLst>
    <dgm:cxn modelId="{53683506-3188-F74B-B80C-4B8FF7262D06}" srcId="{5F4D2763-E5E6-D647-BC46-9BFC3F55C073}" destId="{6B917A7B-64D7-0C48-9478-9252D3F5F07A}" srcOrd="0" destOrd="0" parTransId="{CBA5BAFC-3482-334D-963D-5B90387B2650}" sibTransId="{D42240F6-AE24-1449-9A1F-80E0D6E00988}"/>
    <dgm:cxn modelId="{7F914519-2039-3347-9E95-D9A7AA34E047}" type="presOf" srcId="{030C478E-93BE-934F-983E-5398EDD88092}" destId="{9478757A-42CF-7047-95E3-09912D838A83}" srcOrd="0" destOrd="0" presId="urn:microsoft.com/office/officeart/2005/8/layout/pList1"/>
    <dgm:cxn modelId="{ADB8702C-F8EB-204E-A483-BF0CBD707581}" type="presOf" srcId="{50AE7831-00A2-7C41-BA90-0CA94D9572A9}" destId="{08C43948-5531-3142-9170-6E826015E103}" srcOrd="0" destOrd="0" presId="urn:microsoft.com/office/officeart/2005/8/layout/pList1"/>
    <dgm:cxn modelId="{9AA7382E-CA07-E841-BC6E-FDD53F66B1E6}" type="presOf" srcId="{6B917A7B-64D7-0C48-9478-9252D3F5F07A}" destId="{973D864E-43B7-0348-8AF1-0B3FDD151F96}" srcOrd="0" destOrd="0" presId="urn:microsoft.com/office/officeart/2005/8/layout/pList1"/>
    <dgm:cxn modelId="{B4621640-B8CA-6B41-9D09-A1A2EC3A193D}" type="presOf" srcId="{D42240F6-AE24-1449-9A1F-80E0D6E00988}" destId="{43B3BFB0-1F1F-B945-AC0B-F69EDCAC7665}" srcOrd="0" destOrd="0" presId="urn:microsoft.com/office/officeart/2005/8/layout/pList1"/>
    <dgm:cxn modelId="{8EB6A952-873F-4748-AC4E-5CACF2896272}" type="presOf" srcId="{432CBB16-DBDD-4B4E-8429-79BA7A1B5596}" destId="{D4CC16EB-A55D-D44B-8ED9-44AA91A0C2BF}" srcOrd="0" destOrd="0" presId="urn:microsoft.com/office/officeart/2005/8/layout/pList1"/>
    <dgm:cxn modelId="{0A67BC7E-BCD9-A24C-A1EE-825DABE031B8}" srcId="{5F4D2763-E5E6-D647-BC46-9BFC3F55C073}" destId="{030C478E-93BE-934F-983E-5398EDD88092}" srcOrd="2" destOrd="0" parTransId="{10E30992-6261-9544-B0B2-FA761135F173}" sibTransId="{772E0239-2AA2-D245-B503-8EF0578ED937}"/>
    <dgm:cxn modelId="{2E0DEB87-402F-D24B-BCF2-973D68B4848C}" type="presOf" srcId="{5F4D2763-E5E6-D647-BC46-9BFC3F55C073}" destId="{CEBCC232-1E76-0F49-B316-E60F0F7B8AA3}" srcOrd="0" destOrd="0" presId="urn:microsoft.com/office/officeart/2005/8/layout/pList1"/>
    <dgm:cxn modelId="{7D881795-16E9-1646-8B12-EBA16BF1B308}" type="presOf" srcId="{F632909E-F5DA-FD45-A825-022B6C2747FD}" destId="{20F76B3F-ACED-7141-B285-72CA1DDAEBB5}" srcOrd="0" destOrd="0" presId="urn:microsoft.com/office/officeart/2005/8/layout/pList1"/>
    <dgm:cxn modelId="{AD3CB396-848B-784E-B6E3-F64AEF91A212}" srcId="{5F4D2763-E5E6-D647-BC46-9BFC3F55C073}" destId="{432CBB16-DBDD-4B4E-8429-79BA7A1B5596}" srcOrd="1" destOrd="0" parTransId="{B94C714F-B87D-DC4D-8E8B-13EB453D2191}" sibTransId="{50AE7831-00A2-7C41-BA90-0CA94D9572A9}"/>
    <dgm:cxn modelId="{6016E996-B7A5-0D45-8B7B-CADF6D2ABB96}" srcId="{5F4D2763-E5E6-D647-BC46-9BFC3F55C073}" destId="{F632909E-F5DA-FD45-A825-022B6C2747FD}" srcOrd="3" destOrd="0" parTransId="{FCA506A3-26F9-9D4C-B6D4-E260BACC874C}" sibTransId="{3FDC4D1D-0807-D945-B7E1-10C0BA9B1AA0}"/>
    <dgm:cxn modelId="{E091E79B-24B3-7D46-BD6D-6854A3943BEB}" type="presOf" srcId="{772E0239-2AA2-D245-B503-8EF0578ED937}" destId="{0DABF6B1-296D-124E-98E6-9DE608803A54}" srcOrd="0" destOrd="0" presId="urn:microsoft.com/office/officeart/2005/8/layout/pList1"/>
    <dgm:cxn modelId="{9A32F8AB-B033-C14F-BBE4-BFB9D466C0E6}" type="presParOf" srcId="{CEBCC232-1E76-0F49-B316-E60F0F7B8AA3}" destId="{D8CD60BB-44AD-FB45-A89E-9776D9F781B2}" srcOrd="0" destOrd="0" presId="urn:microsoft.com/office/officeart/2005/8/layout/pList1"/>
    <dgm:cxn modelId="{47B2FB81-CB5C-5C4C-8943-53CE9E22C61A}" type="presParOf" srcId="{D8CD60BB-44AD-FB45-A89E-9776D9F781B2}" destId="{60BA1188-1A5A-BA44-9442-D3612D9952F8}" srcOrd="0" destOrd="0" presId="urn:microsoft.com/office/officeart/2005/8/layout/pList1"/>
    <dgm:cxn modelId="{D6858D52-3965-6E44-9497-1B6E72B3C438}" type="presParOf" srcId="{D8CD60BB-44AD-FB45-A89E-9776D9F781B2}" destId="{973D864E-43B7-0348-8AF1-0B3FDD151F96}" srcOrd="1" destOrd="0" presId="urn:microsoft.com/office/officeart/2005/8/layout/pList1"/>
    <dgm:cxn modelId="{00A17F20-8289-9F40-9AC0-47E4B3D03CB1}" type="presParOf" srcId="{CEBCC232-1E76-0F49-B316-E60F0F7B8AA3}" destId="{43B3BFB0-1F1F-B945-AC0B-F69EDCAC7665}" srcOrd="1" destOrd="0" presId="urn:microsoft.com/office/officeart/2005/8/layout/pList1"/>
    <dgm:cxn modelId="{DAE171A4-0417-3746-B47C-A493D071881F}" type="presParOf" srcId="{CEBCC232-1E76-0F49-B316-E60F0F7B8AA3}" destId="{40E727AC-C7A5-914C-A53F-960248ABBCC1}" srcOrd="2" destOrd="0" presId="urn:microsoft.com/office/officeart/2005/8/layout/pList1"/>
    <dgm:cxn modelId="{81A41566-6DD6-F648-8579-3FC3B46B9DCB}" type="presParOf" srcId="{40E727AC-C7A5-914C-A53F-960248ABBCC1}" destId="{30A87A6E-CD5A-524F-B2FB-1DF074B4D7E8}" srcOrd="0" destOrd="0" presId="urn:microsoft.com/office/officeart/2005/8/layout/pList1"/>
    <dgm:cxn modelId="{F3654C48-0A4B-B246-ACEC-0A974BEBF480}" type="presParOf" srcId="{40E727AC-C7A5-914C-A53F-960248ABBCC1}" destId="{D4CC16EB-A55D-D44B-8ED9-44AA91A0C2BF}" srcOrd="1" destOrd="0" presId="urn:microsoft.com/office/officeart/2005/8/layout/pList1"/>
    <dgm:cxn modelId="{3035E991-FCAC-FB47-BBB1-39CD61C5CF74}" type="presParOf" srcId="{CEBCC232-1E76-0F49-B316-E60F0F7B8AA3}" destId="{08C43948-5531-3142-9170-6E826015E103}" srcOrd="3" destOrd="0" presId="urn:microsoft.com/office/officeart/2005/8/layout/pList1"/>
    <dgm:cxn modelId="{9FC74597-9A90-3841-A53D-10DB3BCF5EC1}" type="presParOf" srcId="{CEBCC232-1E76-0F49-B316-E60F0F7B8AA3}" destId="{CB2D3C8D-2A28-DF47-B0B0-3BF314E5D123}" srcOrd="4" destOrd="0" presId="urn:microsoft.com/office/officeart/2005/8/layout/pList1"/>
    <dgm:cxn modelId="{76D1749A-2B40-634A-B564-3196D4330ADF}" type="presParOf" srcId="{CB2D3C8D-2A28-DF47-B0B0-3BF314E5D123}" destId="{D16A1702-8AC7-C349-863C-FD9A585B9436}" srcOrd="0" destOrd="0" presId="urn:microsoft.com/office/officeart/2005/8/layout/pList1"/>
    <dgm:cxn modelId="{E2FA989F-4669-644D-880B-8289E06A29B2}" type="presParOf" srcId="{CB2D3C8D-2A28-DF47-B0B0-3BF314E5D123}" destId="{9478757A-42CF-7047-95E3-09912D838A83}" srcOrd="1" destOrd="0" presId="urn:microsoft.com/office/officeart/2005/8/layout/pList1"/>
    <dgm:cxn modelId="{EB35B12B-237E-A348-9192-ABC3DF277482}" type="presParOf" srcId="{CEBCC232-1E76-0F49-B316-E60F0F7B8AA3}" destId="{0DABF6B1-296D-124E-98E6-9DE608803A54}" srcOrd="5" destOrd="0" presId="urn:microsoft.com/office/officeart/2005/8/layout/pList1"/>
    <dgm:cxn modelId="{7270C614-CB41-8C4A-8F69-909E0F8AB551}" type="presParOf" srcId="{CEBCC232-1E76-0F49-B316-E60F0F7B8AA3}" destId="{EEFEB716-B65B-D340-8255-31CF2B02D6E9}" srcOrd="6" destOrd="0" presId="urn:microsoft.com/office/officeart/2005/8/layout/pList1"/>
    <dgm:cxn modelId="{43607C05-9F7D-004D-BD67-10753B1AE681}" type="presParOf" srcId="{EEFEB716-B65B-D340-8255-31CF2B02D6E9}" destId="{E226C09E-6617-8D48-8634-BFD3261BC7B8}" srcOrd="0" destOrd="0" presId="urn:microsoft.com/office/officeart/2005/8/layout/pList1"/>
    <dgm:cxn modelId="{6728B964-325A-524B-A867-94E550CCBA7F}" type="presParOf" srcId="{EEFEB716-B65B-D340-8255-31CF2B02D6E9}" destId="{20F76B3F-ACED-7141-B285-72CA1DDAEBB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531DCA-2341-F54D-8F22-548436D765B5}"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5E9F934C-B386-F240-8FE1-7A827BD2E945}">
      <dgm:prSet phldrT="[Text]"/>
      <dgm:spPr/>
      <dgm:t>
        <a:bodyPr/>
        <a:lstStyle/>
        <a:p>
          <a:r>
            <a:rPr lang="en-US" dirty="0"/>
            <a:t>How long have you known this person? </a:t>
          </a:r>
        </a:p>
      </dgm:t>
    </dgm:pt>
    <dgm:pt modelId="{4D2C926F-8AB9-5F4D-AFAB-D3C6822B5F36}" type="parTrans" cxnId="{57CB2E1D-DFB6-F54C-8074-7F335B492384}">
      <dgm:prSet/>
      <dgm:spPr/>
      <dgm:t>
        <a:bodyPr/>
        <a:lstStyle/>
        <a:p>
          <a:endParaRPr lang="en-US"/>
        </a:p>
      </dgm:t>
    </dgm:pt>
    <dgm:pt modelId="{404D60D7-5633-BE42-8F99-183C847F29FE}" type="sibTrans" cxnId="{57CB2E1D-DFB6-F54C-8074-7F335B492384}">
      <dgm:prSet/>
      <dgm:spPr/>
      <dgm:t>
        <a:bodyPr/>
        <a:lstStyle/>
        <a:p>
          <a:endParaRPr lang="en-US"/>
        </a:p>
      </dgm:t>
    </dgm:pt>
    <dgm:pt modelId="{E23309B5-F2F6-2746-8D5D-1116C0CCA660}">
      <dgm:prSet phldrT="[Text]" custT="1"/>
      <dgm:spPr/>
      <dgm:t>
        <a:bodyPr/>
        <a:lstStyle/>
        <a:p>
          <a:r>
            <a:rPr lang="en-US" sz="1800" dirty="0"/>
            <a:t>Longevity</a:t>
          </a:r>
          <a:r>
            <a:rPr lang="en-US" sz="1800" baseline="0" dirty="0"/>
            <a:t> of the relationship</a:t>
          </a:r>
          <a:endParaRPr lang="en-US" sz="1800" dirty="0"/>
        </a:p>
      </dgm:t>
    </dgm:pt>
    <dgm:pt modelId="{C49512F8-50BD-3243-AD0E-7E780A2A7603}" type="parTrans" cxnId="{D1A5406A-787D-A74D-98A3-4D01235C4951}">
      <dgm:prSet/>
      <dgm:spPr/>
      <dgm:t>
        <a:bodyPr/>
        <a:lstStyle/>
        <a:p>
          <a:endParaRPr lang="en-US"/>
        </a:p>
      </dgm:t>
    </dgm:pt>
    <dgm:pt modelId="{B6AC9F68-28D3-8043-B93E-1E8A1DAC7E73}" type="sibTrans" cxnId="{D1A5406A-787D-A74D-98A3-4D01235C4951}">
      <dgm:prSet/>
      <dgm:spPr/>
      <dgm:t>
        <a:bodyPr/>
        <a:lstStyle/>
        <a:p>
          <a:endParaRPr lang="en-US"/>
        </a:p>
      </dgm:t>
    </dgm:pt>
    <dgm:pt modelId="{FC13EA83-34D0-624C-9F1C-157C79548C7A}">
      <dgm:prSet phldrT="[Text]"/>
      <dgm:spPr/>
      <dgm:t>
        <a:bodyPr/>
        <a:lstStyle/>
        <a:p>
          <a:r>
            <a:rPr lang="en-US" dirty="0"/>
            <a:t>Has the person ever hurt you on purpose? </a:t>
          </a:r>
        </a:p>
      </dgm:t>
    </dgm:pt>
    <dgm:pt modelId="{3F186844-35D3-B041-B9B2-43F71A2FF818}" type="parTrans" cxnId="{B7F914E6-718D-2146-B19D-2C66228D9554}">
      <dgm:prSet/>
      <dgm:spPr/>
      <dgm:t>
        <a:bodyPr/>
        <a:lstStyle/>
        <a:p>
          <a:endParaRPr lang="en-US"/>
        </a:p>
      </dgm:t>
    </dgm:pt>
    <dgm:pt modelId="{1F66440E-48CD-354F-99CC-EC0BF7AA63C2}" type="sibTrans" cxnId="{B7F914E6-718D-2146-B19D-2C66228D9554}">
      <dgm:prSet/>
      <dgm:spPr/>
      <dgm:t>
        <a:bodyPr/>
        <a:lstStyle/>
        <a:p>
          <a:endParaRPr lang="en-US"/>
        </a:p>
      </dgm:t>
    </dgm:pt>
    <dgm:pt modelId="{A2CAACE8-DE42-8D43-B5DB-038FCA8FBE46}">
      <dgm:prSet phldrT="[Text]" custT="1"/>
      <dgm:spPr/>
      <dgm:t>
        <a:bodyPr/>
        <a:lstStyle/>
        <a:p>
          <a:r>
            <a:rPr lang="en-US" sz="1600" dirty="0"/>
            <a:t>Evaluate past behavior</a:t>
          </a:r>
        </a:p>
      </dgm:t>
    </dgm:pt>
    <dgm:pt modelId="{5F0C1F31-A473-3143-A65D-28F07438F7BA}" type="parTrans" cxnId="{028756E4-05BE-6240-86D9-DBFE9E1758DF}">
      <dgm:prSet/>
      <dgm:spPr/>
      <dgm:t>
        <a:bodyPr/>
        <a:lstStyle/>
        <a:p>
          <a:endParaRPr lang="en-US"/>
        </a:p>
      </dgm:t>
    </dgm:pt>
    <dgm:pt modelId="{960453CC-786F-944D-BDA7-20243101EE81}" type="sibTrans" cxnId="{028756E4-05BE-6240-86D9-DBFE9E1758DF}">
      <dgm:prSet/>
      <dgm:spPr/>
      <dgm:t>
        <a:bodyPr/>
        <a:lstStyle/>
        <a:p>
          <a:endParaRPr lang="en-US"/>
        </a:p>
      </dgm:t>
    </dgm:pt>
    <dgm:pt modelId="{54B3C7A5-5FBA-5545-B218-D5141741B917}">
      <dgm:prSet phldrT="[Text]"/>
      <dgm:spPr/>
      <dgm:t>
        <a:bodyPr/>
        <a:lstStyle/>
        <a:p>
          <a:r>
            <a:rPr lang="en-US" dirty="0"/>
            <a:t>How do you feel when you are with this person? </a:t>
          </a:r>
        </a:p>
      </dgm:t>
    </dgm:pt>
    <dgm:pt modelId="{694E582B-A502-C343-B482-D41F1242093F}" type="parTrans" cxnId="{F9FCD113-FE94-9E4F-A7B2-34EC24BED4EC}">
      <dgm:prSet/>
      <dgm:spPr/>
      <dgm:t>
        <a:bodyPr/>
        <a:lstStyle/>
        <a:p>
          <a:endParaRPr lang="en-US"/>
        </a:p>
      </dgm:t>
    </dgm:pt>
    <dgm:pt modelId="{3425E9EC-5577-4F4A-99E4-31320EC1745D}" type="sibTrans" cxnId="{F9FCD113-FE94-9E4F-A7B2-34EC24BED4EC}">
      <dgm:prSet/>
      <dgm:spPr/>
      <dgm:t>
        <a:bodyPr/>
        <a:lstStyle/>
        <a:p>
          <a:endParaRPr lang="en-US"/>
        </a:p>
      </dgm:t>
    </dgm:pt>
    <dgm:pt modelId="{3DC098D8-EEF8-F44E-99E9-18E28907D1DF}">
      <dgm:prSet phldrT="[Text]" custT="1"/>
      <dgm:spPr/>
      <dgm:t>
        <a:bodyPr/>
        <a:lstStyle/>
        <a:p>
          <a:r>
            <a:rPr lang="en-US" sz="1600" dirty="0"/>
            <a:t>Trust your gut! Do</a:t>
          </a:r>
          <a:r>
            <a:rPr lang="en-US" sz="1600" baseline="0" dirty="0"/>
            <a:t> you ever feel nervous or scared around this person? </a:t>
          </a:r>
          <a:r>
            <a:rPr lang="en-US" sz="1600" dirty="0"/>
            <a:t> </a:t>
          </a:r>
        </a:p>
      </dgm:t>
    </dgm:pt>
    <dgm:pt modelId="{A162EC74-418F-3E47-8A58-C86FDB29961C}" type="parTrans" cxnId="{B9C6C3C3-F930-1349-BDB7-C48F3DBE3429}">
      <dgm:prSet/>
      <dgm:spPr/>
      <dgm:t>
        <a:bodyPr/>
        <a:lstStyle/>
        <a:p>
          <a:endParaRPr lang="en-US"/>
        </a:p>
      </dgm:t>
    </dgm:pt>
    <dgm:pt modelId="{7FDBB419-2F7F-FF46-9889-2438EE236ED2}" type="sibTrans" cxnId="{B9C6C3C3-F930-1349-BDB7-C48F3DBE3429}">
      <dgm:prSet/>
      <dgm:spPr/>
      <dgm:t>
        <a:bodyPr/>
        <a:lstStyle/>
        <a:p>
          <a:endParaRPr lang="en-US"/>
        </a:p>
      </dgm:t>
    </dgm:pt>
    <dgm:pt modelId="{0B4447C4-CA33-1149-98CA-08C3DD10B7B2}">
      <dgm:prSet/>
      <dgm:spPr/>
      <dgm:t>
        <a:bodyPr/>
        <a:lstStyle/>
        <a:p>
          <a:r>
            <a:rPr lang="en-US" dirty="0"/>
            <a:t>Can you be yourself around this person? </a:t>
          </a:r>
        </a:p>
      </dgm:t>
    </dgm:pt>
    <dgm:pt modelId="{ED34C1E6-A792-EF4D-8513-D66FCA29EFC0}" type="parTrans" cxnId="{2E865473-2F50-BF46-902D-E14C61870802}">
      <dgm:prSet/>
      <dgm:spPr/>
      <dgm:t>
        <a:bodyPr/>
        <a:lstStyle/>
        <a:p>
          <a:endParaRPr lang="en-US"/>
        </a:p>
      </dgm:t>
    </dgm:pt>
    <dgm:pt modelId="{987EF9D9-5BCC-D04E-BEB2-2C3CC2F64376}" type="sibTrans" cxnId="{2E865473-2F50-BF46-902D-E14C61870802}">
      <dgm:prSet/>
      <dgm:spPr/>
      <dgm:t>
        <a:bodyPr/>
        <a:lstStyle/>
        <a:p>
          <a:endParaRPr lang="en-US"/>
        </a:p>
      </dgm:t>
    </dgm:pt>
    <dgm:pt modelId="{83C086CD-1CFC-A54A-ABB7-D5E33A3E8CA1}" type="pres">
      <dgm:prSet presAssocID="{90531DCA-2341-F54D-8F22-548436D765B5}" presName="Name0" presStyleCnt="0">
        <dgm:presLayoutVars>
          <dgm:chMax val="5"/>
          <dgm:chPref val="5"/>
          <dgm:dir/>
          <dgm:animLvl val="lvl"/>
        </dgm:presLayoutVars>
      </dgm:prSet>
      <dgm:spPr/>
    </dgm:pt>
    <dgm:pt modelId="{6B729D40-8472-9547-990A-671B0D5F19AD}" type="pres">
      <dgm:prSet presAssocID="{5E9F934C-B386-F240-8FE1-7A827BD2E945}" presName="parentText1" presStyleLbl="node1" presStyleIdx="0" presStyleCnt="4">
        <dgm:presLayoutVars>
          <dgm:chMax/>
          <dgm:chPref val="3"/>
          <dgm:bulletEnabled val="1"/>
        </dgm:presLayoutVars>
      </dgm:prSet>
      <dgm:spPr/>
    </dgm:pt>
    <dgm:pt modelId="{B42EE5AD-4AE8-824A-B4E3-0EA35965F62C}" type="pres">
      <dgm:prSet presAssocID="{5E9F934C-B386-F240-8FE1-7A827BD2E945}" presName="childText1" presStyleLbl="solidAlignAcc1" presStyleIdx="0" presStyleCnt="3">
        <dgm:presLayoutVars>
          <dgm:chMax val="0"/>
          <dgm:chPref val="0"/>
          <dgm:bulletEnabled val="1"/>
        </dgm:presLayoutVars>
      </dgm:prSet>
      <dgm:spPr/>
    </dgm:pt>
    <dgm:pt modelId="{6FC64EA7-9FEE-D745-A46F-D7A6BCF44085}" type="pres">
      <dgm:prSet presAssocID="{FC13EA83-34D0-624C-9F1C-157C79548C7A}" presName="parentText2" presStyleLbl="node1" presStyleIdx="1" presStyleCnt="4">
        <dgm:presLayoutVars>
          <dgm:chMax/>
          <dgm:chPref val="3"/>
          <dgm:bulletEnabled val="1"/>
        </dgm:presLayoutVars>
      </dgm:prSet>
      <dgm:spPr/>
    </dgm:pt>
    <dgm:pt modelId="{23CFAE9E-98D6-6D47-8BBB-8A68CE374F06}" type="pres">
      <dgm:prSet presAssocID="{FC13EA83-34D0-624C-9F1C-157C79548C7A}" presName="childText2" presStyleLbl="solidAlignAcc1" presStyleIdx="1" presStyleCnt="3">
        <dgm:presLayoutVars>
          <dgm:chMax val="0"/>
          <dgm:chPref val="0"/>
          <dgm:bulletEnabled val="1"/>
        </dgm:presLayoutVars>
      </dgm:prSet>
      <dgm:spPr/>
    </dgm:pt>
    <dgm:pt modelId="{5A3B0BB0-6BAE-7E43-A840-7B1E2072F9D2}" type="pres">
      <dgm:prSet presAssocID="{54B3C7A5-5FBA-5545-B218-D5141741B917}" presName="parentText3" presStyleLbl="node1" presStyleIdx="2" presStyleCnt="4">
        <dgm:presLayoutVars>
          <dgm:chMax/>
          <dgm:chPref val="3"/>
          <dgm:bulletEnabled val="1"/>
        </dgm:presLayoutVars>
      </dgm:prSet>
      <dgm:spPr/>
    </dgm:pt>
    <dgm:pt modelId="{746C4FB7-2E0D-0B44-A1D4-DD824358DB77}" type="pres">
      <dgm:prSet presAssocID="{54B3C7A5-5FBA-5545-B218-D5141741B917}" presName="childText3" presStyleLbl="solidAlignAcc1" presStyleIdx="2" presStyleCnt="3">
        <dgm:presLayoutVars>
          <dgm:chMax val="0"/>
          <dgm:chPref val="0"/>
          <dgm:bulletEnabled val="1"/>
        </dgm:presLayoutVars>
      </dgm:prSet>
      <dgm:spPr/>
    </dgm:pt>
    <dgm:pt modelId="{1FDCD99F-3BA3-ED43-8EC3-080582EB9E4B}" type="pres">
      <dgm:prSet presAssocID="{0B4447C4-CA33-1149-98CA-08C3DD10B7B2}" presName="parentText4" presStyleLbl="node1" presStyleIdx="3" presStyleCnt="4">
        <dgm:presLayoutVars>
          <dgm:chMax/>
          <dgm:chPref val="3"/>
          <dgm:bulletEnabled val="1"/>
        </dgm:presLayoutVars>
      </dgm:prSet>
      <dgm:spPr/>
    </dgm:pt>
  </dgm:ptLst>
  <dgm:cxnLst>
    <dgm:cxn modelId="{F9FCD113-FE94-9E4F-A7B2-34EC24BED4EC}" srcId="{90531DCA-2341-F54D-8F22-548436D765B5}" destId="{54B3C7A5-5FBA-5545-B218-D5141741B917}" srcOrd="2" destOrd="0" parTransId="{694E582B-A502-C343-B482-D41F1242093F}" sibTransId="{3425E9EC-5577-4F4A-99E4-31320EC1745D}"/>
    <dgm:cxn modelId="{57CB2E1D-DFB6-F54C-8074-7F335B492384}" srcId="{90531DCA-2341-F54D-8F22-548436D765B5}" destId="{5E9F934C-B386-F240-8FE1-7A827BD2E945}" srcOrd="0" destOrd="0" parTransId="{4D2C926F-8AB9-5F4D-AFAB-D3C6822B5F36}" sibTransId="{404D60D7-5633-BE42-8F99-183C847F29FE}"/>
    <dgm:cxn modelId="{FC9CC727-4021-904E-9BC4-C1C560060063}" type="presOf" srcId="{3DC098D8-EEF8-F44E-99E9-18E28907D1DF}" destId="{746C4FB7-2E0D-0B44-A1D4-DD824358DB77}" srcOrd="0" destOrd="0" presId="urn:microsoft.com/office/officeart/2009/3/layout/IncreasingArrowsProcess"/>
    <dgm:cxn modelId="{7441295D-8C3D-0147-88BD-3AF7C8871814}" type="presOf" srcId="{FC13EA83-34D0-624C-9F1C-157C79548C7A}" destId="{6FC64EA7-9FEE-D745-A46F-D7A6BCF44085}" srcOrd="0" destOrd="0" presId="urn:microsoft.com/office/officeart/2009/3/layout/IncreasingArrowsProcess"/>
    <dgm:cxn modelId="{D1A5406A-787D-A74D-98A3-4D01235C4951}" srcId="{5E9F934C-B386-F240-8FE1-7A827BD2E945}" destId="{E23309B5-F2F6-2746-8D5D-1116C0CCA660}" srcOrd="0" destOrd="0" parTransId="{C49512F8-50BD-3243-AD0E-7E780A2A7603}" sibTransId="{B6AC9F68-28D3-8043-B93E-1E8A1DAC7E73}"/>
    <dgm:cxn modelId="{2E865473-2F50-BF46-902D-E14C61870802}" srcId="{90531DCA-2341-F54D-8F22-548436D765B5}" destId="{0B4447C4-CA33-1149-98CA-08C3DD10B7B2}" srcOrd="3" destOrd="0" parTransId="{ED34C1E6-A792-EF4D-8513-D66FCA29EFC0}" sibTransId="{987EF9D9-5BCC-D04E-BEB2-2C3CC2F64376}"/>
    <dgm:cxn modelId="{2E270D8B-A8C4-1A4B-94C3-8A321A6A3C2F}" type="presOf" srcId="{E23309B5-F2F6-2746-8D5D-1116C0CCA660}" destId="{B42EE5AD-4AE8-824A-B4E3-0EA35965F62C}" srcOrd="0" destOrd="0" presId="urn:microsoft.com/office/officeart/2009/3/layout/IncreasingArrowsProcess"/>
    <dgm:cxn modelId="{98C9FE91-3F03-944C-9C02-CA968B6B6541}" type="presOf" srcId="{54B3C7A5-5FBA-5545-B218-D5141741B917}" destId="{5A3B0BB0-6BAE-7E43-A840-7B1E2072F9D2}" srcOrd="0" destOrd="0" presId="urn:microsoft.com/office/officeart/2009/3/layout/IncreasingArrowsProcess"/>
    <dgm:cxn modelId="{21CDE4C0-3B47-8A4F-9F8E-B6A82BBD6AC4}" type="presOf" srcId="{0B4447C4-CA33-1149-98CA-08C3DD10B7B2}" destId="{1FDCD99F-3BA3-ED43-8EC3-080582EB9E4B}" srcOrd="0" destOrd="0" presId="urn:microsoft.com/office/officeart/2009/3/layout/IncreasingArrowsProcess"/>
    <dgm:cxn modelId="{B9C6C3C3-F930-1349-BDB7-C48F3DBE3429}" srcId="{54B3C7A5-5FBA-5545-B218-D5141741B917}" destId="{3DC098D8-EEF8-F44E-99E9-18E28907D1DF}" srcOrd="0" destOrd="0" parTransId="{A162EC74-418F-3E47-8A58-C86FDB29961C}" sibTransId="{7FDBB419-2F7F-FF46-9889-2438EE236ED2}"/>
    <dgm:cxn modelId="{FC7535CC-6854-434D-9E60-0BB3BC50B4D9}" type="presOf" srcId="{A2CAACE8-DE42-8D43-B5DB-038FCA8FBE46}" destId="{23CFAE9E-98D6-6D47-8BBB-8A68CE374F06}" srcOrd="0" destOrd="0" presId="urn:microsoft.com/office/officeart/2009/3/layout/IncreasingArrowsProcess"/>
    <dgm:cxn modelId="{687C63E2-3C14-DD47-8C41-64B282CFA362}" type="presOf" srcId="{90531DCA-2341-F54D-8F22-548436D765B5}" destId="{83C086CD-1CFC-A54A-ABB7-D5E33A3E8CA1}" srcOrd="0" destOrd="0" presId="urn:microsoft.com/office/officeart/2009/3/layout/IncreasingArrowsProcess"/>
    <dgm:cxn modelId="{028756E4-05BE-6240-86D9-DBFE9E1758DF}" srcId="{FC13EA83-34D0-624C-9F1C-157C79548C7A}" destId="{A2CAACE8-DE42-8D43-B5DB-038FCA8FBE46}" srcOrd="0" destOrd="0" parTransId="{5F0C1F31-A473-3143-A65D-28F07438F7BA}" sibTransId="{960453CC-786F-944D-BDA7-20243101EE81}"/>
    <dgm:cxn modelId="{B7F914E6-718D-2146-B19D-2C66228D9554}" srcId="{90531DCA-2341-F54D-8F22-548436D765B5}" destId="{FC13EA83-34D0-624C-9F1C-157C79548C7A}" srcOrd="1" destOrd="0" parTransId="{3F186844-35D3-B041-B9B2-43F71A2FF818}" sibTransId="{1F66440E-48CD-354F-99CC-EC0BF7AA63C2}"/>
    <dgm:cxn modelId="{52E34DEC-967E-1541-8508-15B650485189}" type="presOf" srcId="{5E9F934C-B386-F240-8FE1-7A827BD2E945}" destId="{6B729D40-8472-9547-990A-671B0D5F19AD}" srcOrd="0" destOrd="0" presId="urn:microsoft.com/office/officeart/2009/3/layout/IncreasingArrowsProcess"/>
    <dgm:cxn modelId="{B9D2ACE4-9753-574E-82E2-CCA45500F752}" type="presParOf" srcId="{83C086CD-1CFC-A54A-ABB7-D5E33A3E8CA1}" destId="{6B729D40-8472-9547-990A-671B0D5F19AD}" srcOrd="0" destOrd="0" presId="urn:microsoft.com/office/officeart/2009/3/layout/IncreasingArrowsProcess"/>
    <dgm:cxn modelId="{86455471-9870-C74F-891B-FE51332E64BA}" type="presParOf" srcId="{83C086CD-1CFC-A54A-ABB7-D5E33A3E8CA1}" destId="{B42EE5AD-4AE8-824A-B4E3-0EA35965F62C}" srcOrd="1" destOrd="0" presId="urn:microsoft.com/office/officeart/2009/3/layout/IncreasingArrowsProcess"/>
    <dgm:cxn modelId="{78C310C3-66E7-E74B-87F5-AB35BF128A5F}" type="presParOf" srcId="{83C086CD-1CFC-A54A-ABB7-D5E33A3E8CA1}" destId="{6FC64EA7-9FEE-D745-A46F-D7A6BCF44085}" srcOrd="2" destOrd="0" presId="urn:microsoft.com/office/officeart/2009/3/layout/IncreasingArrowsProcess"/>
    <dgm:cxn modelId="{57F1E572-0188-8C43-8C7F-0D93DF12CFAA}" type="presParOf" srcId="{83C086CD-1CFC-A54A-ABB7-D5E33A3E8CA1}" destId="{23CFAE9E-98D6-6D47-8BBB-8A68CE374F06}" srcOrd="3" destOrd="0" presId="urn:microsoft.com/office/officeart/2009/3/layout/IncreasingArrowsProcess"/>
    <dgm:cxn modelId="{90824764-0873-5247-B3C0-C1022AFFBF25}" type="presParOf" srcId="{83C086CD-1CFC-A54A-ABB7-D5E33A3E8CA1}" destId="{5A3B0BB0-6BAE-7E43-A840-7B1E2072F9D2}" srcOrd="4" destOrd="0" presId="urn:microsoft.com/office/officeart/2009/3/layout/IncreasingArrowsProcess"/>
    <dgm:cxn modelId="{7353214D-0344-E445-8425-C5367D2BC568}" type="presParOf" srcId="{83C086CD-1CFC-A54A-ABB7-D5E33A3E8CA1}" destId="{746C4FB7-2E0D-0B44-A1D4-DD824358DB77}" srcOrd="5" destOrd="0" presId="urn:microsoft.com/office/officeart/2009/3/layout/IncreasingArrowsProcess"/>
    <dgm:cxn modelId="{2DA9BFAC-6D79-B64A-A258-38B46FFEDD30}" type="presParOf" srcId="{83C086CD-1CFC-A54A-ABB7-D5E33A3E8CA1}" destId="{1FDCD99F-3BA3-ED43-8EC3-080582EB9E4B}" srcOrd="6"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A1188-1A5A-BA44-9442-D3612D9952F8}">
      <dsp:nvSpPr>
        <dsp:cNvPr id="0" name=""/>
        <dsp:cNvSpPr/>
      </dsp:nvSpPr>
      <dsp:spPr>
        <a:xfrm>
          <a:off x="808389" y="847"/>
          <a:ext cx="1959298" cy="1349956"/>
        </a:xfrm>
        <a:prstGeom prst="roundRect">
          <a:avLst/>
        </a:prstGeom>
        <a:solidFill>
          <a:srgbClr val="DD01FD">
            <a:alpha val="27059"/>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D864E-43B7-0348-8AF1-0B3FDD151F96}">
      <dsp:nvSpPr>
        <dsp:cNvPr id="0" name=""/>
        <dsp:cNvSpPr/>
      </dsp:nvSpPr>
      <dsp:spPr>
        <a:xfrm>
          <a:off x="808389"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Feelings</a:t>
          </a:r>
        </a:p>
      </dsp:txBody>
      <dsp:txXfrm>
        <a:off x="808389" y="1350804"/>
        <a:ext cx="1959298" cy="726899"/>
      </dsp:txXfrm>
    </dsp:sp>
    <dsp:sp modelId="{30A87A6E-CD5A-524F-B2FB-1DF074B4D7E8}">
      <dsp:nvSpPr>
        <dsp:cNvPr id="0" name=""/>
        <dsp:cNvSpPr/>
      </dsp:nvSpPr>
      <dsp:spPr>
        <a:xfrm>
          <a:off x="2963700" y="847"/>
          <a:ext cx="1959298" cy="1349956"/>
        </a:xfrm>
        <a:prstGeom prst="roundRect">
          <a:avLst/>
        </a:prstGeom>
        <a:solidFill>
          <a:srgbClr val="DD01FD">
            <a:alpha val="2509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C16EB-A55D-D44B-8ED9-44AA91A0C2BF}">
      <dsp:nvSpPr>
        <dsp:cNvPr id="0" name=""/>
        <dsp:cNvSpPr/>
      </dsp:nvSpPr>
      <dsp:spPr>
        <a:xfrm>
          <a:off x="2963700"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Trust</a:t>
          </a:r>
        </a:p>
      </dsp:txBody>
      <dsp:txXfrm>
        <a:off x="2963700" y="1350804"/>
        <a:ext cx="1959298" cy="726899"/>
      </dsp:txXfrm>
    </dsp:sp>
    <dsp:sp modelId="{D16A1702-8AC7-C349-863C-FD9A585B9436}">
      <dsp:nvSpPr>
        <dsp:cNvPr id="0" name=""/>
        <dsp:cNvSpPr/>
      </dsp:nvSpPr>
      <dsp:spPr>
        <a:xfrm>
          <a:off x="5119011" y="847"/>
          <a:ext cx="1959298" cy="1349956"/>
        </a:xfrm>
        <a:prstGeom prst="roundRect">
          <a:avLst/>
        </a:prstGeom>
        <a:solidFill>
          <a:srgbClr val="DD01FD">
            <a:alpha val="3882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757A-42CF-7047-95E3-09912D838A83}">
      <dsp:nvSpPr>
        <dsp:cNvPr id="0" name=""/>
        <dsp:cNvSpPr/>
      </dsp:nvSpPr>
      <dsp:spPr>
        <a:xfrm>
          <a:off x="5119011"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Talk </a:t>
          </a:r>
        </a:p>
      </dsp:txBody>
      <dsp:txXfrm>
        <a:off x="5119011" y="1350804"/>
        <a:ext cx="1959298" cy="726899"/>
      </dsp:txXfrm>
    </dsp:sp>
    <dsp:sp modelId="{E226C09E-6617-8D48-8634-BFD3261BC7B8}">
      <dsp:nvSpPr>
        <dsp:cNvPr id="0" name=""/>
        <dsp:cNvSpPr/>
      </dsp:nvSpPr>
      <dsp:spPr>
        <a:xfrm>
          <a:off x="2963700" y="2273633"/>
          <a:ext cx="1959298" cy="1349956"/>
        </a:xfrm>
        <a:prstGeom prst="roundRect">
          <a:avLst/>
        </a:prstGeom>
        <a:solidFill>
          <a:srgbClr val="ED0AED">
            <a:alpha val="36078"/>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76B3F-ACED-7141-B285-72CA1DDAEBB5}">
      <dsp:nvSpPr>
        <dsp:cNvPr id="0" name=""/>
        <dsp:cNvSpPr/>
      </dsp:nvSpPr>
      <dsp:spPr>
        <a:xfrm>
          <a:off x="2963700" y="3623590"/>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0" numCol="1" spcCol="1270" anchor="t" anchorCtr="0">
          <a:noAutofit/>
        </a:bodyPr>
        <a:lstStyle/>
        <a:p>
          <a:pPr marL="0" lvl="0" indent="0" algn="ctr" defTabSz="1511300">
            <a:lnSpc>
              <a:spcPct val="90000"/>
            </a:lnSpc>
            <a:spcBef>
              <a:spcPct val="0"/>
            </a:spcBef>
            <a:spcAft>
              <a:spcPct val="35000"/>
            </a:spcAft>
            <a:buNone/>
          </a:pPr>
          <a:r>
            <a:rPr lang="en-US" sz="3400" kern="1200" dirty="0"/>
            <a:t>Touch </a:t>
          </a:r>
        </a:p>
      </dsp:txBody>
      <dsp:txXfrm>
        <a:off x="2963700" y="3623590"/>
        <a:ext cx="1959298" cy="726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29D40-8472-9547-990A-671B0D5F19AD}">
      <dsp:nvSpPr>
        <dsp:cNvPr id="0" name=""/>
        <dsp:cNvSpPr/>
      </dsp:nvSpPr>
      <dsp:spPr>
        <a:xfrm>
          <a:off x="0" y="1578952"/>
          <a:ext cx="6172199" cy="898579"/>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254000" bIns="142650" numCol="1" spcCol="1270" anchor="ctr" anchorCtr="0">
          <a:noAutofit/>
        </a:bodyPr>
        <a:lstStyle/>
        <a:p>
          <a:pPr marL="0" lvl="0" indent="0" algn="l" defTabSz="400050">
            <a:lnSpc>
              <a:spcPct val="90000"/>
            </a:lnSpc>
            <a:spcBef>
              <a:spcPct val="0"/>
            </a:spcBef>
            <a:spcAft>
              <a:spcPct val="35000"/>
            </a:spcAft>
            <a:buNone/>
          </a:pPr>
          <a:r>
            <a:rPr lang="en-US" sz="900" kern="1200" dirty="0"/>
            <a:t>How long have you known this person? </a:t>
          </a:r>
        </a:p>
      </dsp:txBody>
      <dsp:txXfrm>
        <a:off x="0" y="1803597"/>
        <a:ext cx="5947554" cy="449289"/>
      </dsp:txXfrm>
    </dsp:sp>
    <dsp:sp modelId="{B42EE5AD-4AE8-824A-B4E3-0EA35965F62C}">
      <dsp:nvSpPr>
        <dsp:cNvPr id="0" name=""/>
        <dsp:cNvSpPr/>
      </dsp:nvSpPr>
      <dsp:spPr>
        <a:xfrm>
          <a:off x="0" y="2273352"/>
          <a:ext cx="1422692" cy="1662101"/>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Longevity</a:t>
          </a:r>
          <a:r>
            <a:rPr lang="en-US" sz="1800" kern="1200" baseline="0" dirty="0"/>
            <a:t> of the relationship</a:t>
          </a:r>
          <a:endParaRPr lang="en-US" sz="1800" kern="1200" dirty="0"/>
        </a:p>
      </dsp:txBody>
      <dsp:txXfrm>
        <a:off x="0" y="2273352"/>
        <a:ext cx="1422692" cy="1662101"/>
      </dsp:txXfrm>
    </dsp:sp>
    <dsp:sp modelId="{6FC64EA7-9FEE-D745-A46F-D7A6BCF44085}">
      <dsp:nvSpPr>
        <dsp:cNvPr id="0" name=""/>
        <dsp:cNvSpPr/>
      </dsp:nvSpPr>
      <dsp:spPr>
        <a:xfrm>
          <a:off x="1422692" y="1878372"/>
          <a:ext cx="4749507" cy="898579"/>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254000" bIns="142650" numCol="1" spcCol="1270" anchor="ctr" anchorCtr="0">
          <a:noAutofit/>
        </a:bodyPr>
        <a:lstStyle/>
        <a:p>
          <a:pPr marL="0" lvl="0" indent="0" algn="l" defTabSz="400050">
            <a:lnSpc>
              <a:spcPct val="90000"/>
            </a:lnSpc>
            <a:spcBef>
              <a:spcPct val="0"/>
            </a:spcBef>
            <a:spcAft>
              <a:spcPct val="35000"/>
            </a:spcAft>
            <a:buNone/>
          </a:pPr>
          <a:r>
            <a:rPr lang="en-US" sz="900" kern="1200" dirty="0"/>
            <a:t>Has the person ever hurt you on purpose? </a:t>
          </a:r>
        </a:p>
      </dsp:txBody>
      <dsp:txXfrm>
        <a:off x="1422692" y="2103017"/>
        <a:ext cx="4524862" cy="449289"/>
      </dsp:txXfrm>
    </dsp:sp>
    <dsp:sp modelId="{23CFAE9E-98D6-6D47-8BBB-8A68CE374F06}">
      <dsp:nvSpPr>
        <dsp:cNvPr id="0" name=""/>
        <dsp:cNvSpPr/>
      </dsp:nvSpPr>
      <dsp:spPr>
        <a:xfrm>
          <a:off x="1422692" y="2572772"/>
          <a:ext cx="1422692" cy="161973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Evaluate past behavior</a:t>
          </a:r>
        </a:p>
      </dsp:txBody>
      <dsp:txXfrm>
        <a:off x="1422692" y="2572772"/>
        <a:ext cx="1422692" cy="1619736"/>
      </dsp:txXfrm>
    </dsp:sp>
    <dsp:sp modelId="{5A3B0BB0-6BAE-7E43-A840-7B1E2072F9D2}">
      <dsp:nvSpPr>
        <dsp:cNvPr id="0" name=""/>
        <dsp:cNvSpPr/>
      </dsp:nvSpPr>
      <dsp:spPr>
        <a:xfrm>
          <a:off x="2845384" y="2177792"/>
          <a:ext cx="3326815" cy="898579"/>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254000" bIns="142650" numCol="1" spcCol="1270" anchor="ctr" anchorCtr="0">
          <a:noAutofit/>
        </a:bodyPr>
        <a:lstStyle/>
        <a:p>
          <a:pPr marL="0" lvl="0" indent="0" algn="l" defTabSz="400050">
            <a:lnSpc>
              <a:spcPct val="90000"/>
            </a:lnSpc>
            <a:spcBef>
              <a:spcPct val="0"/>
            </a:spcBef>
            <a:spcAft>
              <a:spcPct val="35000"/>
            </a:spcAft>
            <a:buNone/>
          </a:pPr>
          <a:r>
            <a:rPr lang="en-US" sz="900" kern="1200" dirty="0"/>
            <a:t>How do you feel when you are with this person? </a:t>
          </a:r>
        </a:p>
      </dsp:txBody>
      <dsp:txXfrm>
        <a:off x="2845384" y="2402437"/>
        <a:ext cx="3102170" cy="449289"/>
      </dsp:txXfrm>
    </dsp:sp>
    <dsp:sp modelId="{746C4FB7-2E0D-0B44-A1D4-DD824358DB77}">
      <dsp:nvSpPr>
        <dsp:cNvPr id="0" name=""/>
        <dsp:cNvSpPr/>
      </dsp:nvSpPr>
      <dsp:spPr>
        <a:xfrm>
          <a:off x="2845384" y="2872193"/>
          <a:ext cx="1422692" cy="163056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Trust your gut! Do</a:t>
          </a:r>
          <a:r>
            <a:rPr lang="en-US" sz="1600" kern="1200" baseline="0" dirty="0"/>
            <a:t> you ever feel nervous or scared around this person? </a:t>
          </a:r>
          <a:r>
            <a:rPr lang="en-US" sz="1600" kern="1200" dirty="0"/>
            <a:t> </a:t>
          </a:r>
        </a:p>
      </dsp:txBody>
      <dsp:txXfrm>
        <a:off x="2845384" y="2872193"/>
        <a:ext cx="1422692" cy="1630566"/>
      </dsp:txXfrm>
    </dsp:sp>
    <dsp:sp modelId="{1FDCD99F-3BA3-ED43-8EC3-080582EB9E4B}">
      <dsp:nvSpPr>
        <dsp:cNvPr id="0" name=""/>
        <dsp:cNvSpPr/>
      </dsp:nvSpPr>
      <dsp:spPr>
        <a:xfrm>
          <a:off x="4268076" y="2477213"/>
          <a:ext cx="1904123" cy="898579"/>
        </a:xfrm>
        <a:prstGeom prst="rightArrow">
          <a:avLst>
            <a:gd name="adj1" fmla="val 50000"/>
            <a:gd name="adj2" fmla="val 5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254000" bIns="142650" numCol="1" spcCol="1270" anchor="ctr" anchorCtr="0">
          <a:noAutofit/>
        </a:bodyPr>
        <a:lstStyle/>
        <a:p>
          <a:pPr marL="0" lvl="0" indent="0" algn="l" defTabSz="400050">
            <a:lnSpc>
              <a:spcPct val="90000"/>
            </a:lnSpc>
            <a:spcBef>
              <a:spcPct val="0"/>
            </a:spcBef>
            <a:spcAft>
              <a:spcPct val="35000"/>
            </a:spcAft>
            <a:buNone/>
          </a:pPr>
          <a:r>
            <a:rPr lang="en-US" sz="900" kern="1200" dirty="0"/>
            <a:t>Can you be yourself around this person? </a:t>
          </a:r>
        </a:p>
      </dsp:txBody>
      <dsp:txXfrm>
        <a:off x="4268076" y="2701858"/>
        <a:ext cx="1679478" cy="44928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9E3702-C857-4718-BF08-EC8BDE30C0AB}" type="datetimeFigureOut">
              <a:rPr lang="en-US" smtClean="0"/>
              <a:t>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C04891-ECD8-4187-B150-F7BA5843A23C}" type="slidenum">
              <a:rPr lang="en-US" smtClean="0"/>
              <a:t>‹#›</a:t>
            </a:fld>
            <a:endParaRPr lang="en-US"/>
          </a:p>
        </p:txBody>
      </p:sp>
    </p:spTree>
    <p:extLst>
      <p:ext uri="{BB962C8B-B14F-4D97-AF65-F5344CB8AC3E}">
        <p14:creationId xmlns:p14="http://schemas.microsoft.com/office/powerpoint/2010/main" val="312015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1</a:t>
            </a:fld>
            <a:endParaRPr lang="en-US"/>
          </a:p>
        </p:txBody>
      </p:sp>
    </p:spTree>
    <p:extLst>
      <p:ext uri="{BB962C8B-B14F-4D97-AF65-F5344CB8AC3E}">
        <p14:creationId xmlns:p14="http://schemas.microsoft.com/office/powerpoint/2010/main" val="319035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771">
              <a:spcBef>
                <a:spcPct val="0"/>
              </a:spcBef>
            </a:pPr>
            <a:endParaRPr lang="en-US" altLang="en-US" b="1" dirty="0">
              <a:ea typeface="ＭＳ Ｐゴシック" pitchFamily="34" charset="-128"/>
            </a:endParaRPr>
          </a:p>
          <a:p>
            <a:pPr defTabSz="912771">
              <a:spcBef>
                <a:spcPct val="0"/>
              </a:spcBef>
            </a:pPr>
            <a:r>
              <a:rPr lang="en-US" altLang="en-US" dirty="0">
                <a:ea typeface="ＭＳ Ｐゴシック" pitchFamily="34" charset="-128"/>
              </a:rPr>
              <a:t>Evidence for this issue is </a:t>
            </a:r>
            <a:r>
              <a:rPr lang="en-US" altLang="en-US" b="1" dirty="0">
                <a:ea typeface="ＭＳ Ｐゴシック" pitchFamily="34" charset="-128"/>
              </a:rPr>
              <a:t>scant</a:t>
            </a:r>
            <a:r>
              <a:rPr lang="en-US" altLang="en-US" dirty="0">
                <a:ea typeface="ＭＳ Ｐゴシック" pitchFamily="34" charset="-128"/>
              </a:rPr>
              <a:t>. It is not easy to gather or interpret evidence. Data comes only from reported incidences.  </a:t>
            </a:r>
          </a:p>
          <a:p>
            <a:pPr defTabSz="912771">
              <a:spcBef>
                <a:spcPct val="0"/>
              </a:spcBef>
            </a:pPr>
            <a:r>
              <a:rPr lang="en-US" altLang="en-US" b="1" dirty="0">
                <a:ea typeface="ＭＳ Ｐゴシック" pitchFamily="34" charset="-128"/>
              </a:rPr>
              <a:t>Coercion  and secrecy are hallmarks </a:t>
            </a:r>
            <a:r>
              <a:rPr lang="en-US" altLang="en-US" dirty="0">
                <a:ea typeface="ＭＳ Ｐゴシック" pitchFamily="34" charset="-128"/>
              </a:rPr>
              <a:t>of an abusive relationship. </a:t>
            </a:r>
          </a:p>
          <a:p>
            <a:pPr defTabSz="912771">
              <a:spcBef>
                <a:spcPct val="0"/>
              </a:spcBef>
            </a:pPr>
            <a:r>
              <a:rPr lang="en-US" altLang="en-US" dirty="0">
                <a:ea typeface="ＭＳ Ｐゴシック" pitchFamily="34" charset="-128"/>
              </a:rPr>
              <a:t>Abuse usually takes place in the </a:t>
            </a:r>
            <a:r>
              <a:rPr lang="en-US" altLang="en-US" b="1" dirty="0">
                <a:ea typeface="ＭＳ Ｐゴシック" pitchFamily="34" charset="-128"/>
              </a:rPr>
              <a:t>home where the child lives</a:t>
            </a:r>
            <a:r>
              <a:rPr lang="en-US" altLang="en-US" dirty="0">
                <a:ea typeface="ＭＳ Ｐゴシック" pitchFamily="34" charset="-128"/>
              </a:rPr>
              <a:t>, but also within a “</a:t>
            </a:r>
            <a:r>
              <a:rPr lang="en-US" altLang="en-US" b="1" dirty="0">
                <a:ea typeface="ＭＳ Ｐゴシック" pitchFamily="34" charset="-128"/>
              </a:rPr>
              <a:t>closed system”</a:t>
            </a:r>
            <a:r>
              <a:rPr lang="en-US" altLang="en-US" dirty="0">
                <a:ea typeface="ＭＳ Ｐゴシック" pitchFamily="34" charset="-128"/>
              </a:rPr>
              <a:t>. Closed systems have rigid and enforced boundaries: Families, church groups, sports teams, residential facilities. </a:t>
            </a:r>
          </a:p>
          <a:p>
            <a:pPr defTabSz="912771">
              <a:spcBef>
                <a:spcPct val="0"/>
              </a:spcBef>
            </a:pPr>
            <a:r>
              <a:rPr lang="en-US" altLang="en-US" dirty="0">
                <a:ea typeface="ＭＳ Ｐゴシック" pitchFamily="34" charset="-128"/>
              </a:rPr>
              <a:t>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37218003" indent="-36769405" eaLnBrk="0" hangingPunct="0">
              <a:spcBef>
                <a:spcPct val="30000"/>
              </a:spcBef>
              <a:defRPr sz="1200">
                <a:solidFill>
                  <a:schemeClr val="tx1"/>
                </a:solidFill>
                <a:latin typeface="Calibri" pitchFamily="34" charset="0"/>
                <a:ea typeface="ＭＳ Ｐゴシック" pitchFamily="34" charset="-128"/>
              </a:defRPr>
            </a:lvl2pPr>
            <a:lvl3pPr marL="1121493" indent="-224298" eaLnBrk="0" hangingPunct="0">
              <a:spcBef>
                <a:spcPct val="30000"/>
              </a:spcBef>
              <a:defRPr sz="1200">
                <a:solidFill>
                  <a:schemeClr val="tx1"/>
                </a:solidFill>
                <a:latin typeface="Calibri" pitchFamily="34" charset="0"/>
                <a:ea typeface="ＭＳ Ｐゴシック" pitchFamily="34" charset="-128"/>
              </a:defRPr>
            </a:lvl3pPr>
            <a:lvl4pPr marL="1570091" indent="-224298" eaLnBrk="0" hangingPunct="0">
              <a:spcBef>
                <a:spcPct val="30000"/>
              </a:spcBef>
              <a:defRPr sz="1200">
                <a:solidFill>
                  <a:schemeClr val="tx1"/>
                </a:solidFill>
                <a:latin typeface="Calibri" pitchFamily="34" charset="0"/>
                <a:ea typeface="ＭＳ Ｐゴシック" pitchFamily="34" charset="-128"/>
              </a:defRPr>
            </a:lvl4pPr>
            <a:lvl5pPr marL="2018689" indent="-224298" eaLnBrk="0" hangingPunct="0">
              <a:spcBef>
                <a:spcPct val="30000"/>
              </a:spcBef>
              <a:defRPr sz="1200">
                <a:solidFill>
                  <a:schemeClr val="tx1"/>
                </a:solidFill>
                <a:latin typeface="Calibri" pitchFamily="34" charset="0"/>
                <a:ea typeface="ＭＳ Ｐゴシック" pitchFamily="34" charset="-128"/>
              </a:defRPr>
            </a:lvl5pPr>
            <a:lvl6pPr marL="2467285"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5882"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480"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078"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0291644-D142-42CA-A0F1-BBED6F764C9E}" type="slidenum">
              <a:rPr lang="en-US" altLang="en-US" smtClean="0"/>
              <a:pPr eaLnBrk="1" hangingPunct="1">
                <a:spcBef>
                  <a:spcPct val="0"/>
                </a:spcBef>
              </a:pPr>
              <a:t>10</a:t>
            </a:fld>
            <a:endParaRPr lang="en-US" altLang="en-US"/>
          </a:p>
        </p:txBody>
      </p:sp>
    </p:spTree>
    <p:extLst>
      <p:ext uri="{BB962C8B-B14F-4D97-AF65-F5344CB8AC3E}">
        <p14:creationId xmlns:p14="http://schemas.microsoft.com/office/powerpoint/2010/main" val="1338937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Sexually assaulted at a rate 7 times higher than the typically developing population.</a:t>
            </a:r>
          </a:p>
          <a:p>
            <a:r>
              <a:rPr lang="en-US" sz="1000" dirty="0"/>
              <a:t>(US Dept. of Justice data by NPR, 2017)  </a:t>
            </a:r>
          </a:p>
          <a:p>
            <a:endParaRPr lang="en-US" dirty="0"/>
          </a:p>
        </p:txBody>
      </p:sp>
      <p:sp>
        <p:nvSpPr>
          <p:cNvPr id="4" name="Slide Number Placeholder 3"/>
          <p:cNvSpPr>
            <a:spLocks noGrp="1"/>
          </p:cNvSpPr>
          <p:nvPr>
            <p:ph type="sldNum" sz="quarter" idx="5"/>
          </p:nvPr>
        </p:nvSpPr>
        <p:spPr/>
        <p:txBody>
          <a:bodyPr/>
          <a:lstStyle/>
          <a:p>
            <a:fld id="{1BB5FAC5-7021-1C42-87BD-A1CD57368A8B}" type="slidenum">
              <a:rPr lang="en-US" smtClean="0"/>
              <a:t>11</a:t>
            </a:fld>
            <a:endParaRPr lang="en-US"/>
          </a:p>
        </p:txBody>
      </p:sp>
    </p:spTree>
    <p:extLst>
      <p:ext uri="{BB962C8B-B14F-4D97-AF65-F5344CB8AC3E}">
        <p14:creationId xmlns:p14="http://schemas.microsoft.com/office/powerpoint/2010/main" val="384319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only</a:t>
            </a:r>
            <a:r>
              <a:rPr lang="en-US" baseline="0" dirty="0"/>
              <a:t> reported crimes. </a:t>
            </a:r>
            <a:endParaRPr lang="en-US" dirty="0"/>
          </a:p>
        </p:txBody>
      </p:sp>
      <p:sp>
        <p:nvSpPr>
          <p:cNvPr id="4" name="Slide Number Placeholder 3"/>
          <p:cNvSpPr>
            <a:spLocks noGrp="1"/>
          </p:cNvSpPr>
          <p:nvPr>
            <p:ph type="sldNum" sz="quarter" idx="10"/>
          </p:nvPr>
        </p:nvSpPr>
        <p:spPr/>
        <p:txBody>
          <a:bodyPr/>
          <a:lstStyle/>
          <a:p>
            <a:fld id="{77209826-0C0F-4B8B-85B7-1C4D3DE37410}" type="slidenum">
              <a:rPr lang="en-US" smtClean="0"/>
              <a:t>12</a:t>
            </a:fld>
            <a:endParaRPr lang="en-US"/>
          </a:p>
        </p:txBody>
      </p:sp>
    </p:spTree>
    <p:extLst>
      <p:ext uri="{BB962C8B-B14F-4D97-AF65-F5344CB8AC3E}">
        <p14:creationId xmlns:p14="http://schemas.microsoft.com/office/powerpoint/2010/main" val="6247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1" dirty="0">
              <a:ea typeface="ＭＳ Ｐゴシック" pitchFamily="34" charset="-128"/>
            </a:endParaRPr>
          </a:p>
          <a:p>
            <a:pPr eaLnBrk="1" hangingPunct="1">
              <a:spcBef>
                <a:spcPct val="0"/>
              </a:spcBef>
            </a:pPr>
            <a:r>
              <a:rPr lang="en-US" altLang="en-US" dirty="0">
                <a:ea typeface="ＭＳ Ｐゴシック" pitchFamily="34" charset="-128"/>
              </a:rPr>
              <a:t>They experience all forms of abuse and neglect more often than other children</a:t>
            </a:r>
          </a:p>
          <a:p>
            <a:pPr eaLnBrk="1" hangingPunct="1">
              <a:spcBef>
                <a:spcPct val="0"/>
              </a:spcBef>
            </a:pPr>
            <a:r>
              <a:rPr lang="en-US" altLang="en-US" dirty="0">
                <a:ea typeface="ＭＳ Ｐゴシック" pitchFamily="34" charset="-128"/>
              </a:rPr>
              <a:t>They are more likely to experience multiple incidents of abuse from multiple perpetrators over a longer period of time</a:t>
            </a:r>
          </a:p>
          <a:p>
            <a:pPr eaLnBrk="1" hangingPunct="1">
              <a:spcBef>
                <a:spcPct val="0"/>
              </a:spcBef>
            </a:pPr>
            <a:r>
              <a:rPr lang="en-US" altLang="en-US" dirty="0">
                <a:ea typeface="ＭＳ Ｐゴシック" pitchFamily="34" charset="-128"/>
              </a:rPr>
              <a:t>They may have disabilities BECAUSE of the abuse and neglect</a:t>
            </a:r>
          </a:p>
          <a:p>
            <a:pPr eaLnBrk="1" hangingPunct="1">
              <a:spcBef>
                <a:spcPct val="0"/>
              </a:spcBef>
            </a:pPr>
            <a:r>
              <a:rPr lang="en-US" altLang="en-US" dirty="0">
                <a:ea typeface="ＭＳ Ｐゴシック" pitchFamily="34" charset="-128"/>
              </a:rPr>
              <a:t>They are not fully protected by the systems that were created to protect children from abuse/neglect </a:t>
            </a:r>
          </a:p>
          <a:p>
            <a:pPr eaLnBrk="1" hangingPunct="1">
              <a:spcBef>
                <a:spcPct val="0"/>
              </a:spcBef>
            </a:pPr>
            <a:endParaRPr lang="en-US" altLang="en-US" dirty="0">
              <a:ea typeface="ＭＳ Ｐゴシック" pitchFamily="34" charset="-128"/>
            </a:endParaRPr>
          </a:p>
          <a:p>
            <a:pPr eaLnBrk="1" hangingPunct="1">
              <a:spcBef>
                <a:spcPct val="0"/>
              </a:spcBef>
            </a:pPr>
            <a:r>
              <a:rPr lang="en-US" altLang="en-US" dirty="0">
                <a:ea typeface="ＭＳ Ｐゴシック" pitchFamily="34" charset="-128"/>
              </a:rPr>
              <a:t>Children</a:t>
            </a:r>
            <a:r>
              <a:rPr lang="en-US" altLang="en-US" baseline="0" dirty="0">
                <a:ea typeface="ＭＳ Ｐゴシック" pitchFamily="34" charset="-128"/>
              </a:rPr>
              <a:t> with ID, communication disorders, behavioral disorders, and multiple disabilities have the highest risk of abuse &amp; neglect (Sullivan &amp; </a:t>
            </a:r>
            <a:r>
              <a:rPr lang="en-US" altLang="en-US" baseline="0" dirty="0" err="1">
                <a:ea typeface="ＭＳ Ｐゴシック" pitchFamily="34" charset="-128"/>
              </a:rPr>
              <a:t>Knutsen</a:t>
            </a:r>
            <a:r>
              <a:rPr lang="en-US" altLang="en-US" baseline="0" dirty="0">
                <a:ea typeface="ＭＳ Ｐゴシック" pitchFamily="34" charset="-128"/>
              </a:rPr>
              <a:t>, 2000)</a:t>
            </a:r>
            <a:endParaRPr lang="en-US" alt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76F8BBB9-E99C-4D7E-900B-4208EE010B12}" type="slidenum">
              <a:rPr lang="en-US" smtClean="0"/>
              <a:t>13</a:t>
            </a:fld>
            <a:endParaRPr lang="en-US"/>
          </a:p>
        </p:txBody>
      </p:sp>
    </p:spTree>
    <p:extLst>
      <p:ext uri="{BB962C8B-B14F-4D97-AF65-F5344CB8AC3E}">
        <p14:creationId xmlns:p14="http://schemas.microsoft.com/office/powerpoint/2010/main" val="357539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dirty="0"/>
              <a:t>It’s a fact. PEOPLE with disabilities are at increased risk for all forms of abuse and neglect, and in all types of settings. </a:t>
            </a:r>
          </a:p>
          <a:p>
            <a:r>
              <a:rPr lang="en-US" sz="1100" b="1" dirty="0"/>
              <a:t> </a:t>
            </a:r>
          </a:p>
          <a:p>
            <a:endParaRPr lang="en-US" sz="1100" dirty="0"/>
          </a:p>
          <a:p>
            <a:r>
              <a:rPr lang="en-US" sz="1100" dirty="0"/>
              <a:t>Physical Disabilities: People with visible disabilities are often easy targets for predators who are looking for victims who do not have the ability to physically fight back. </a:t>
            </a:r>
          </a:p>
          <a:p>
            <a:pPr lvl="1">
              <a:buFont typeface="Arial" pitchFamily="34" charset="0"/>
              <a:buChar char="•"/>
            </a:pPr>
            <a:r>
              <a:rPr lang="en-US" sz="1100" dirty="0"/>
              <a:t>Many people with disabilities are targets for such perpetrators because they may be perceived as being unable to physically defend themselves, or to identify the attacker or to call for help.</a:t>
            </a:r>
          </a:p>
          <a:p>
            <a:pPr lvl="1">
              <a:buFont typeface="Arial" pitchFamily="34" charset="0"/>
              <a:buChar char="•"/>
            </a:pPr>
            <a:r>
              <a:rPr lang="en-US" sz="1100" dirty="0"/>
              <a:t>Perpetrators of abuse are often motivated by a desire to obtain control over others. These abusers look for victims who are vulnerable.</a:t>
            </a:r>
            <a:r>
              <a:rPr lang="en-US" sz="1100" dirty="0">
                <a:solidFill>
                  <a:srgbClr val="FF0000"/>
                </a:solidFill>
              </a:rPr>
              <a:t> Many perpetrators will specifically seek employment opportunities that will give them access to this population. (VERA issue brief 2013)</a:t>
            </a:r>
            <a:endParaRPr lang="en-US" sz="1100" dirty="0"/>
          </a:p>
          <a:p>
            <a:pPr lvl="1">
              <a:buFont typeface="Arial" pitchFamily="34" charset="0"/>
              <a:buNone/>
            </a:pPr>
            <a:r>
              <a:rPr lang="en-US" sz="1100" i="1" dirty="0"/>
              <a:t> </a:t>
            </a:r>
            <a:r>
              <a:rPr lang="en-US" sz="1100" dirty="0"/>
              <a:t>In 1994, Dick </a:t>
            </a:r>
            <a:r>
              <a:rPr lang="en-US" sz="1100" dirty="0" err="1"/>
              <a:t>Sobsey</a:t>
            </a:r>
            <a:r>
              <a:rPr lang="en-US" sz="1100" dirty="0"/>
              <a:t> noted that nearly half of all perpetrators of sexual abuse against people with developmental disabilities gained access to ether victims through disability services. </a:t>
            </a:r>
          </a:p>
          <a:p>
            <a:pPr lvl="1">
              <a:buFont typeface="Arial" pitchFamily="34" charset="0"/>
              <a:buNone/>
            </a:pPr>
            <a:endParaRPr lang="en-US" sz="1100" dirty="0"/>
          </a:p>
          <a:p>
            <a:pPr lvl="1">
              <a:spcBef>
                <a:spcPct val="0"/>
              </a:spcBef>
              <a:buFontTx/>
              <a:buChar char="•"/>
            </a:pPr>
            <a:r>
              <a:rPr lang="en-US" altLang="en-US" sz="1100" dirty="0"/>
              <a:t>As someone who went to school to learn how to best support children with disabilities, I never like to think that  people who are abusive are smart! They seek out positions where they will be around people who they view as being a potential victim. I would say that MOST people who choose to support people with disabilities as a career are NOT abusive. But SOME are, and that’s why we need to speak about this! </a:t>
            </a:r>
          </a:p>
          <a:p>
            <a:pPr lvl="1">
              <a:spcBef>
                <a:spcPct val="0"/>
              </a:spcBef>
            </a:pPr>
            <a:r>
              <a:rPr lang="en-US" altLang="en-US" sz="1100" i="1" dirty="0"/>
              <a:t>Expert </a:t>
            </a:r>
            <a:r>
              <a:rPr lang="en-US" altLang="en-US" sz="1100" dirty="0"/>
              <a:t>- In 1994, Dick </a:t>
            </a:r>
            <a:r>
              <a:rPr lang="en-US" altLang="en-US" sz="1100" dirty="0" err="1"/>
              <a:t>Sobsey</a:t>
            </a:r>
            <a:r>
              <a:rPr lang="en-US" altLang="en-US" sz="1100" dirty="0"/>
              <a:t> noted that nearly half of all perpetrators of sexual abuse against people with developmental disabilities gained access to ether victims through disability services. </a:t>
            </a:r>
          </a:p>
          <a:p>
            <a:endParaRPr lang="en-US" dirty="0"/>
          </a:p>
        </p:txBody>
      </p:sp>
      <p:sp>
        <p:nvSpPr>
          <p:cNvPr id="4" name="Slide Number Placeholder 3"/>
          <p:cNvSpPr>
            <a:spLocks noGrp="1"/>
          </p:cNvSpPr>
          <p:nvPr>
            <p:ph type="sldNum" sz="quarter" idx="10"/>
          </p:nvPr>
        </p:nvSpPr>
        <p:spPr/>
        <p:txBody>
          <a:bodyPr/>
          <a:lstStyle/>
          <a:p>
            <a:fld id="{D96677D7-52F7-7B4C-88EF-65098F63B8C6}" type="slidenum">
              <a:rPr lang="en-US" smtClean="0"/>
              <a:pPr/>
              <a:t>14</a:t>
            </a:fld>
            <a:endParaRPr lang="en-US"/>
          </a:p>
        </p:txBody>
      </p:sp>
    </p:spTree>
    <p:extLst>
      <p:ext uri="{BB962C8B-B14F-4D97-AF65-F5344CB8AC3E}">
        <p14:creationId xmlns:p14="http://schemas.microsoft.com/office/powerpoint/2010/main" val="2090245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High number</a:t>
            </a:r>
            <a:r>
              <a:rPr lang="en-US" altLang="en-US" baseline="0" dirty="0"/>
              <a:t> of care providers and skewed boundaries </a:t>
            </a:r>
          </a:p>
          <a:p>
            <a:pPr>
              <a:spcBef>
                <a:spcPct val="0"/>
              </a:spcBef>
            </a:pPr>
            <a:endParaRPr lang="en-US" altLang="en-US" baseline="0" dirty="0">
              <a:solidFill>
                <a:srgbClr val="FF0000"/>
              </a:solidFill>
            </a:endParaRPr>
          </a:p>
          <a:p>
            <a:pPr>
              <a:spcBef>
                <a:spcPct val="0"/>
              </a:spcBef>
            </a:pPr>
            <a:r>
              <a:rPr lang="en-US" altLang="en-US" dirty="0">
                <a:solidFill>
                  <a:srgbClr val="FF0000"/>
                </a:solidFill>
              </a:rPr>
              <a:t>The need for assistance with activities of daily living, like helping someone get dressed or take a bath) increases the opportunity for abusive or intrusive touch that may cross a boundary.  </a:t>
            </a:r>
          </a:p>
          <a:p>
            <a:endParaRPr lang="en-US" dirty="0"/>
          </a:p>
          <a:p>
            <a:r>
              <a:rPr lang="en-US" dirty="0"/>
              <a:t>People  are not taught to protect themselves. </a:t>
            </a:r>
          </a:p>
          <a:p>
            <a:pPr lvl="0"/>
            <a:r>
              <a:rPr lang="en-US" dirty="0"/>
              <a:t>This leads to a lack of assertiveness, and personal boundaries- many people are touch tolerant. </a:t>
            </a:r>
          </a:p>
          <a:p>
            <a:pPr lvl="0"/>
            <a:endParaRPr lang="en-US" dirty="0"/>
          </a:p>
          <a:p>
            <a:pPr lvl="0"/>
            <a:r>
              <a:rPr lang="en-US" dirty="0"/>
              <a:t>They lack access to information about personal safety and sexual abuse prevention</a:t>
            </a:r>
          </a:p>
          <a:p>
            <a:pPr lvl="0"/>
            <a:r>
              <a:rPr lang="en-US" dirty="0"/>
              <a:t>Trained compliance</a:t>
            </a:r>
          </a:p>
          <a:p>
            <a:pPr>
              <a:spcBef>
                <a:spcPct val="0"/>
              </a:spcBef>
            </a:pPr>
            <a:endParaRPr lang="en-US" altLang="en-US" dirty="0">
              <a:solidFill>
                <a:srgbClr val="FF0000"/>
              </a:solidFill>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388" indent="-286688">
              <a:defRPr>
                <a:solidFill>
                  <a:schemeClr val="tx1"/>
                </a:solidFill>
                <a:latin typeface="Calibri" pitchFamily="34" charset="0"/>
              </a:defRPr>
            </a:lvl2pPr>
            <a:lvl3pPr marL="1146751" indent="-229350">
              <a:defRPr>
                <a:solidFill>
                  <a:schemeClr val="tx1"/>
                </a:solidFill>
                <a:latin typeface="Calibri" pitchFamily="34" charset="0"/>
              </a:defRPr>
            </a:lvl3pPr>
            <a:lvl4pPr marL="1605451" indent="-229350">
              <a:defRPr>
                <a:solidFill>
                  <a:schemeClr val="tx1"/>
                </a:solidFill>
                <a:latin typeface="Calibri" pitchFamily="34" charset="0"/>
              </a:defRPr>
            </a:lvl4pPr>
            <a:lvl5pPr marL="2064152" indent="-229350">
              <a:defRPr>
                <a:solidFill>
                  <a:schemeClr val="tx1"/>
                </a:solidFill>
                <a:latin typeface="Calibri" pitchFamily="34" charset="0"/>
              </a:defRPr>
            </a:lvl5pPr>
            <a:lvl6pPr marL="2522852" indent="-229350" fontAlgn="base">
              <a:spcBef>
                <a:spcPct val="0"/>
              </a:spcBef>
              <a:spcAft>
                <a:spcPct val="0"/>
              </a:spcAft>
              <a:defRPr>
                <a:solidFill>
                  <a:schemeClr val="tx1"/>
                </a:solidFill>
                <a:latin typeface="Calibri" pitchFamily="34" charset="0"/>
              </a:defRPr>
            </a:lvl6pPr>
            <a:lvl7pPr marL="2981552" indent="-229350" fontAlgn="base">
              <a:spcBef>
                <a:spcPct val="0"/>
              </a:spcBef>
              <a:spcAft>
                <a:spcPct val="0"/>
              </a:spcAft>
              <a:defRPr>
                <a:solidFill>
                  <a:schemeClr val="tx1"/>
                </a:solidFill>
                <a:latin typeface="Calibri" pitchFamily="34" charset="0"/>
              </a:defRPr>
            </a:lvl7pPr>
            <a:lvl8pPr marL="3440253" indent="-229350" fontAlgn="base">
              <a:spcBef>
                <a:spcPct val="0"/>
              </a:spcBef>
              <a:spcAft>
                <a:spcPct val="0"/>
              </a:spcAft>
              <a:defRPr>
                <a:solidFill>
                  <a:schemeClr val="tx1"/>
                </a:solidFill>
                <a:latin typeface="Calibri" pitchFamily="34" charset="0"/>
              </a:defRPr>
            </a:lvl8pPr>
            <a:lvl9pPr marL="3898953" indent="-22935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2FF7FB0-D50B-4CE6-9B2C-E8F8B6DB95BD}"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35632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09826-0C0F-4B8B-85B7-1C4D3DE37410}" type="slidenum">
              <a:rPr lang="en-US" smtClean="0"/>
              <a:t>16</a:t>
            </a:fld>
            <a:endParaRPr lang="en-US"/>
          </a:p>
        </p:txBody>
      </p:sp>
    </p:spTree>
    <p:extLst>
      <p:ext uri="{BB962C8B-B14F-4D97-AF65-F5344CB8AC3E}">
        <p14:creationId xmlns:p14="http://schemas.microsoft.com/office/powerpoint/2010/main" val="840754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Molly</a:t>
            </a:r>
            <a:r>
              <a:rPr kumimoji="0" lang="en-US" sz="1200" b="0" i="0" u="none" strike="noStrike" kern="1200" cap="none" spc="0" normalizeH="0" baseline="0" noProof="0" dirty="0">
                <a:ln>
                  <a:noFill/>
                </a:ln>
                <a:solidFill>
                  <a:prstClr val="black"/>
                </a:solidFill>
                <a:effectLst/>
                <a:uLnTx/>
                <a:uFillTx/>
                <a:latin typeface="+mn-lt"/>
                <a:ea typeface="+mn-ea"/>
                <a:cs typeface="+mn-cs"/>
              </a:rPr>
              <a:t> - Perpetrators gain access through disability services (</a:t>
            </a:r>
            <a:r>
              <a:rPr kumimoji="0" lang="en-US" sz="1200" b="0" i="0" u="none" strike="noStrike" kern="1200" cap="none" spc="0" normalizeH="0" baseline="0" noProof="0" dirty="0" err="1">
                <a:ln>
                  <a:noFill/>
                </a:ln>
                <a:solidFill>
                  <a:prstClr val="black"/>
                </a:solidFill>
                <a:effectLst/>
                <a:uLnTx/>
                <a:uFillTx/>
                <a:latin typeface="+mn-lt"/>
                <a:ea typeface="+mn-ea"/>
                <a:cs typeface="+mn-cs"/>
              </a:rPr>
              <a:t>Sobsey</a:t>
            </a:r>
            <a:r>
              <a:rPr kumimoji="0" lang="en-US" sz="1200" b="0" i="0" u="none" strike="noStrike" kern="1200" cap="none" spc="0" normalizeH="0" baseline="0" noProof="0" dirty="0">
                <a:ln>
                  <a:noFill/>
                </a:ln>
                <a:solidFill>
                  <a:prstClr val="black"/>
                </a:solidFill>
                <a:effectLst/>
                <a:uLnTx/>
                <a:uFillTx/>
                <a:latin typeface="+mn-lt"/>
                <a:ea typeface="+mn-ea"/>
                <a:cs typeface="+mn-cs"/>
              </a:rPr>
              <a:t> 1994)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Social skill deficits = </a:t>
            </a:r>
            <a:r>
              <a:rPr kumimoji="0" lang="en-US" sz="1200" b="0" i="0" u="none" strike="noStrike" kern="1200" cap="none" spc="0" normalizeH="0" baseline="0" noProof="0" dirty="0" err="1">
                <a:ln>
                  <a:noFill/>
                </a:ln>
                <a:solidFill>
                  <a:prstClr val="black"/>
                </a:solidFill>
                <a:effectLst/>
                <a:uLnTx/>
                <a:uFillTx/>
                <a:latin typeface="+mn-lt"/>
                <a:ea typeface="+mn-ea"/>
                <a:cs typeface="+mn-cs"/>
              </a:rPr>
              <a:t>lonliness</a:t>
            </a:r>
            <a:r>
              <a:rPr kumimoji="0" lang="en-US" sz="1200" b="0" i="0" u="none" strike="noStrike" kern="1200" cap="none" spc="0" normalizeH="0" baseline="0" noProof="0" dirty="0">
                <a:ln>
                  <a:noFill/>
                </a:ln>
                <a:solidFill>
                  <a:prstClr val="black"/>
                </a:solidFill>
                <a:effectLst/>
                <a:uLnTx/>
                <a:uFillTx/>
                <a:latin typeface="+mn-lt"/>
                <a:ea typeface="+mn-ea"/>
                <a:cs typeface="+mn-cs"/>
              </a:rPr>
              <a:t> (Fisher, Moskowitz &amp; </a:t>
            </a:r>
            <a:r>
              <a:rPr kumimoji="0" lang="en-US" sz="1200" b="0" i="0" u="none" strike="noStrike" kern="1200" cap="none" spc="0" normalizeH="0" baseline="0" noProof="0" dirty="0" err="1">
                <a:ln>
                  <a:noFill/>
                </a:ln>
                <a:solidFill>
                  <a:prstClr val="black"/>
                </a:solidFill>
                <a:effectLst/>
                <a:uLnTx/>
                <a:uFillTx/>
                <a:latin typeface="+mn-lt"/>
                <a:ea typeface="+mn-ea"/>
                <a:cs typeface="+mn-cs"/>
              </a:rPr>
              <a:t>Hodapp</a:t>
            </a:r>
            <a:r>
              <a:rPr kumimoji="0" lang="en-US" sz="1200" b="0" i="0" u="none" strike="noStrike" kern="1200" cap="none" spc="0" normalizeH="0" baseline="0" noProof="0" dirty="0">
                <a:ln>
                  <a:noFill/>
                </a:ln>
                <a:solidFill>
                  <a:prstClr val="black"/>
                </a:solidFill>
                <a:effectLst/>
                <a:uLnTx/>
                <a:uFillTx/>
                <a:latin typeface="+mn-lt"/>
                <a:ea typeface="+mn-ea"/>
                <a:cs typeface="+mn-cs"/>
              </a:rPr>
              <a:t>, 2012)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Trained compliance (</a:t>
            </a:r>
            <a:r>
              <a:rPr kumimoji="0" lang="en-US" sz="1200" b="0" i="0" u="none" strike="noStrike" kern="1200" cap="none" spc="0" normalizeH="0" baseline="0" noProof="0" dirty="0" err="1">
                <a:ln>
                  <a:noFill/>
                </a:ln>
                <a:solidFill>
                  <a:prstClr val="black"/>
                </a:solidFill>
                <a:effectLst/>
                <a:uLnTx/>
                <a:uFillTx/>
                <a:latin typeface="+mn-lt"/>
                <a:ea typeface="+mn-ea"/>
                <a:cs typeface="+mn-cs"/>
              </a:rPr>
              <a:t>Tharinger</a:t>
            </a:r>
            <a:r>
              <a:rPr kumimoji="0" lang="en-US" sz="1200" b="0" i="0" u="none" strike="noStrike" kern="1200" cap="none" spc="0" normalizeH="0" baseline="0" noProof="0" dirty="0">
                <a:ln>
                  <a:noFill/>
                </a:ln>
                <a:solidFill>
                  <a:prstClr val="black"/>
                </a:solidFill>
                <a:effectLst/>
                <a:uLnTx/>
                <a:uFillTx/>
                <a:latin typeface="+mn-lt"/>
                <a:ea typeface="+mn-ea"/>
                <a:cs typeface="+mn-cs"/>
              </a:rPr>
              <a:t>, Horton, &amp; </a:t>
            </a:r>
            <a:r>
              <a:rPr kumimoji="0" lang="en-US" sz="1200" b="0" i="0" u="none" strike="noStrike" kern="1200" cap="none" spc="0" normalizeH="0" baseline="0" noProof="0" dirty="0" err="1">
                <a:ln>
                  <a:noFill/>
                </a:ln>
                <a:solidFill>
                  <a:prstClr val="black"/>
                </a:solidFill>
                <a:effectLst/>
                <a:uLnTx/>
                <a:uFillTx/>
                <a:latin typeface="+mn-lt"/>
                <a:ea typeface="+mn-ea"/>
                <a:cs typeface="+mn-cs"/>
              </a:rPr>
              <a:t>Millea</a:t>
            </a:r>
            <a:r>
              <a:rPr kumimoji="0" lang="en-US" sz="1200" b="0" i="0" u="none" strike="noStrike" kern="1200" cap="none" spc="0" normalizeH="0" baseline="0" noProof="0" dirty="0">
                <a:ln>
                  <a:noFill/>
                </a:ln>
                <a:solidFill>
                  <a:prstClr val="black"/>
                </a:solidFill>
                <a:effectLst/>
                <a:uLnTx/>
                <a:uFillTx/>
                <a:latin typeface="+mn-lt"/>
                <a:ea typeface="+mn-ea"/>
                <a:cs typeface="+mn-cs"/>
              </a:rPr>
              <a:t>, 1990)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Higher number of care providers- talk about Davis vs. Patrick in number of care providers.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Skewed sense of boundaries- having been touched in private situations (bathing, going to the bathroom) makes it hard to determine illegal touch from helpful touch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Molly</a:t>
            </a:r>
          </a:p>
          <a:p>
            <a:pPr eaLnBrk="1" hangingPunct="1">
              <a:spcBef>
                <a:spcPct val="0"/>
              </a:spcBef>
              <a:buFontTx/>
              <a:buChar char="•"/>
            </a:pPr>
            <a:r>
              <a:rPr lang="en-US" altLang="en-US" sz="1200" dirty="0">
                <a:ea typeface="ＭＳ Ｐゴシック" pitchFamily="34" charset="-128"/>
              </a:rPr>
              <a:t>Children</a:t>
            </a:r>
            <a:r>
              <a:rPr lang="en-US" altLang="en-US" sz="1200" baseline="0" dirty="0">
                <a:ea typeface="ＭＳ Ｐゴシック" pitchFamily="34" charset="-128"/>
              </a:rPr>
              <a:t> with ID, communication disorders, behavioral disorders, and multiple disabilities have the highest risk of abuse &amp; neglect </a:t>
            </a:r>
          </a:p>
          <a:p>
            <a:pPr eaLnBrk="1" hangingPunct="1">
              <a:spcBef>
                <a:spcPct val="0"/>
              </a:spcBef>
              <a:buFontTx/>
              <a:buChar char="•"/>
            </a:pPr>
            <a:endParaRPr lang="en-US" altLang="en-US" sz="1200" baseline="0" dirty="0">
              <a:ea typeface="ＭＳ Ｐゴシック" pitchFamily="34" charset="-128"/>
            </a:endParaRPr>
          </a:p>
          <a:p>
            <a:pPr eaLnBrk="1" hangingPunct="1">
              <a:spcBef>
                <a:spcPct val="0"/>
              </a:spcBef>
              <a:buFontTx/>
              <a:buChar char="•"/>
            </a:pPr>
            <a:r>
              <a:rPr lang="en-US" altLang="en-US" sz="1200" baseline="0" dirty="0">
                <a:ea typeface="ＭＳ Ｐゴシック" pitchFamily="34" charset="-128"/>
              </a:rPr>
              <a:t>(</a:t>
            </a:r>
            <a:r>
              <a:rPr lang="en-US" altLang="en-US" sz="1200" baseline="0" dirty="0" err="1">
                <a:ea typeface="ＭＳ Ｐゴシック" pitchFamily="34" charset="-128"/>
              </a:rPr>
              <a:t>Sullifan</a:t>
            </a:r>
            <a:r>
              <a:rPr lang="en-US" altLang="en-US" sz="1200" baseline="0" dirty="0">
                <a:ea typeface="ＭＳ Ｐゴシック" pitchFamily="34" charset="-128"/>
              </a:rPr>
              <a:t> &amp; </a:t>
            </a:r>
            <a:r>
              <a:rPr lang="en-US" altLang="en-US" sz="1200" baseline="0" dirty="0" err="1">
                <a:ea typeface="ＭＳ Ｐゴシック" pitchFamily="34" charset="-128"/>
              </a:rPr>
              <a:t>Knutsen</a:t>
            </a:r>
            <a:r>
              <a:rPr lang="en-US" altLang="en-US" sz="1200" baseline="0" dirty="0">
                <a:ea typeface="ＭＳ Ｐゴシック" pitchFamily="34" charset="-128"/>
              </a:rPr>
              <a:t>, 2000)</a:t>
            </a:r>
            <a:r>
              <a:rPr lang="en-US" altLang="en-US" sz="1200" dirty="0">
                <a:ea typeface="ＭＳ Ｐゴシック" pitchFamily="34" charset="-128"/>
              </a:rPr>
              <a:t> </a:t>
            </a:r>
            <a:r>
              <a:rPr lang="en-US" altLang="en-US" sz="1200" i="1" dirty="0">
                <a:ea typeface="ＭＳ Ｐゴシック" pitchFamily="34" charset="-128"/>
              </a:rPr>
              <a:t>Observe, Understand &amp; Respond: the O.U.R. Children's Safety Project</a:t>
            </a:r>
          </a:p>
          <a:p>
            <a:pPr eaLnBrk="1" hangingPunct="1">
              <a:spcBef>
                <a:spcPct val="0"/>
              </a:spcBef>
            </a:pPr>
            <a:r>
              <a:rPr lang="en-US" altLang="en-US" sz="1200" i="1" u="sng" dirty="0">
                <a:ea typeface="ＭＳ Ｐゴシック" pitchFamily="34" charset="-128"/>
              </a:rPr>
              <a:t>http://www.handsandvoices.org/resources/OUR/index.htm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FC04891-ECD8-4187-B150-F7BA5843A23C}" type="slidenum">
              <a:rPr lang="en-US" smtClean="0"/>
              <a:t>17</a:t>
            </a:fld>
            <a:endParaRPr lang="en-US"/>
          </a:p>
        </p:txBody>
      </p:sp>
    </p:spTree>
    <p:extLst>
      <p:ext uri="{BB962C8B-B14F-4D97-AF65-F5344CB8AC3E}">
        <p14:creationId xmlns:p14="http://schemas.microsoft.com/office/powerpoint/2010/main" val="129747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ea typeface="ＭＳ Ｐゴシック" pitchFamily="34" charset="-128"/>
              </a:rPr>
              <a:t>Molly - </a:t>
            </a:r>
          </a:p>
          <a:p>
            <a:pPr eaLnBrk="1" hangingPunct="1">
              <a:lnSpc>
                <a:spcPct val="90000"/>
              </a:lnSpc>
              <a:spcBef>
                <a:spcPct val="0"/>
              </a:spcBef>
            </a:pPr>
            <a:r>
              <a:rPr lang="en-US" altLang="en-US" dirty="0">
                <a:ea typeface="ＭＳ Ｐゴシック" pitchFamily="34" charset="-128"/>
              </a:rPr>
              <a:t>Another reason is that a child with a disability may not tell anyone about the abuse. </a:t>
            </a:r>
          </a:p>
          <a:p>
            <a:pPr eaLnBrk="1" hangingPunct="1">
              <a:lnSpc>
                <a:spcPct val="90000"/>
              </a:lnSpc>
              <a:spcBef>
                <a:spcPct val="0"/>
              </a:spcBef>
              <a:buFontTx/>
              <a:buChar char="•"/>
            </a:pPr>
            <a:r>
              <a:rPr lang="en-US" altLang="en-US" dirty="0">
                <a:ea typeface="ＭＳ Ｐゴシック" pitchFamily="34" charset="-128"/>
              </a:rPr>
              <a:t>Sometimes, the child isn’t aware that what has happened is abusive or against the law. Adults may ask a child if someone “hurt” them. But even though being touched in a sexual way, or threatened by something  is inappropriate,  kids can be very literal. It wouldn’t actually HURT like getting a shot would, or getting hit. </a:t>
            </a:r>
          </a:p>
          <a:p>
            <a:pPr eaLnBrk="1" hangingPunct="1">
              <a:lnSpc>
                <a:spcPct val="90000"/>
              </a:lnSpc>
              <a:spcBef>
                <a:spcPct val="0"/>
              </a:spcBef>
              <a:buFontTx/>
              <a:buChar char="•"/>
            </a:pPr>
            <a:endParaRPr lang="en-US" altLang="en-US" dirty="0">
              <a:ea typeface="ＭＳ Ｐゴシック" pitchFamily="34" charset="-128"/>
            </a:endParaRPr>
          </a:p>
          <a:p>
            <a:pPr eaLnBrk="1" hangingPunct="1">
              <a:lnSpc>
                <a:spcPct val="90000"/>
              </a:lnSpc>
              <a:spcBef>
                <a:spcPct val="0"/>
              </a:spcBef>
              <a:buFontTx/>
              <a:buChar char="•"/>
            </a:pPr>
            <a:r>
              <a:rPr lang="en-US" altLang="en-US" dirty="0">
                <a:ea typeface="ＭＳ Ｐゴシック" pitchFamily="34" charset="-128"/>
              </a:rPr>
              <a:t> For kids who don’t use words to communicate, or have sensory difficulties, it might be very difficult  to disclose abuse or identify a perpetrator. </a:t>
            </a:r>
          </a:p>
          <a:p>
            <a:pPr eaLnBrk="1" hangingPunct="1">
              <a:lnSpc>
                <a:spcPct val="90000"/>
              </a:lnSpc>
              <a:spcBef>
                <a:spcPct val="0"/>
              </a:spcBef>
            </a:pPr>
            <a:r>
              <a:rPr lang="en-US" altLang="en-US" dirty="0">
                <a:ea typeface="ＭＳ Ｐゴシック" pitchFamily="34" charset="-128"/>
              </a:rPr>
              <a:t>They frequently dismissed or not believed.</a:t>
            </a:r>
            <a:r>
              <a:rPr lang="en-US" altLang="en-US" baseline="0" dirty="0">
                <a:ea typeface="ＭＳ Ｐゴシック" pitchFamily="34" charset="-128"/>
              </a:rPr>
              <a:t> </a:t>
            </a:r>
            <a:r>
              <a:rPr lang="en-US" altLang="en-US" dirty="0">
                <a:ea typeface="ＭＳ Ｐゴシック" pitchFamily="34" charset="-128"/>
              </a:rPr>
              <a:t>They are often considered incompetent to know what is happening to them, even more so than other children, or their stories are considered fantasy. </a:t>
            </a:r>
          </a:p>
          <a:p>
            <a:pPr eaLnBrk="1" hangingPunct="1">
              <a:lnSpc>
                <a:spcPct val="90000"/>
              </a:lnSpc>
              <a:spcBef>
                <a:spcPct val="0"/>
              </a:spcBef>
            </a:pPr>
            <a:endParaRPr lang="en-US" altLang="en-US" dirty="0">
              <a:ea typeface="ＭＳ Ｐゴシック" pitchFamily="34" charset="-128"/>
            </a:endParaRPr>
          </a:p>
          <a:p>
            <a:pPr eaLnBrk="1" hangingPunct="1">
              <a:lnSpc>
                <a:spcPct val="90000"/>
              </a:lnSpc>
              <a:spcBef>
                <a:spcPct val="0"/>
              </a:spcBef>
              <a:buFontTx/>
              <a:buChar char="•"/>
            </a:pPr>
            <a:r>
              <a:rPr lang="en-US" altLang="en-US" dirty="0">
                <a:ea typeface="ＭＳ Ｐゴシック" pitchFamily="34" charset="-128"/>
              </a:rPr>
              <a:t>They are sometimes viewed as “less valuable” by our society- some may think that it doesn’t matter of a child with a disability is injured or hurt, or that they can’t feel the same things as others. Societal myths and attitudes contribute to a culture in which abuse of children with disabilities more acceptable. </a:t>
            </a:r>
          </a:p>
          <a:p>
            <a:pPr eaLnBrk="1" hangingPunct="1">
              <a:lnSpc>
                <a:spcPct val="90000"/>
              </a:lnSpc>
              <a:spcBef>
                <a:spcPct val="0"/>
              </a:spcBef>
              <a:buFontTx/>
              <a:buChar char="•"/>
            </a:pPr>
            <a:endParaRPr lang="en-US" altLang="en-US" dirty="0">
              <a:ea typeface="ＭＳ Ｐゴシック" pitchFamily="34" charset="-128"/>
            </a:endParaRPr>
          </a:p>
          <a:p>
            <a:pPr marL="0" marR="0" indent="0" algn="l" defTabSz="914400" rtl="0" eaLnBrk="1" fontAlgn="auto" latinLnBrk="0" hangingPunct="1">
              <a:lnSpc>
                <a:spcPct val="90000"/>
              </a:lnSpc>
              <a:spcBef>
                <a:spcPct val="0"/>
              </a:spcBef>
              <a:spcAft>
                <a:spcPts val="0"/>
              </a:spcAft>
              <a:buClrTx/>
              <a:buSzTx/>
              <a:buFontTx/>
              <a:buChar char="•"/>
              <a:tabLst/>
              <a:defRPr/>
            </a:pPr>
            <a:r>
              <a:rPr lang="en-US" altLang="en-US" dirty="0"/>
              <a:t>Beverly Franz- The</a:t>
            </a:r>
            <a:r>
              <a:rPr lang="en-US" altLang="en-US" baseline="0" dirty="0"/>
              <a:t> “best” victim is one who can’t tell. </a:t>
            </a:r>
            <a:endParaRPr lang="en-US" altLang="en-US" dirty="0"/>
          </a:p>
          <a:p>
            <a:pPr eaLnBrk="1" hangingPunct="1">
              <a:lnSpc>
                <a:spcPct val="90000"/>
              </a:lnSpc>
              <a:spcBef>
                <a:spcPct val="0"/>
              </a:spcBef>
              <a:buFontTx/>
              <a:buChar char="•"/>
            </a:pPr>
            <a:endParaRPr lang="en-US" altLang="en-US"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37218003" indent="-36769405" eaLnBrk="0" hangingPunct="0">
              <a:spcBef>
                <a:spcPct val="30000"/>
              </a:spcBef>
              <a:defRPr sz="1200">
                <a:solidFill>
                  <a:schemeClr val="tx1"/>
                </a:solidFill>
                <a:latin typeface="Calibri" pitchFamily="34" charset="0"/>
                <a:ea typeface="ＭＳ Ｐゴシック" pitchFamily="34" charset="-128"/>
              </a:defRPr>
            </a:lvl2pPr>
            <a:lvl3pPr marL="1121493" indent="-224298" eaLnBrk="0" hangingPunct="0">
              <a:spcBef>
                <a:spcPct val="30000"/>
              </a:spcBef>
              <a:defRPr sz="1200">
                <a:solidFill>
                  <a:schemeClr val="tx1"/>
                </a:solidFill>
                <a:latin typeface="Calibri" pitchFamily="34" charset="0"/>
                <a:ea typeface="ＭＳ Ｐゴシック" pitchFamily="34" charset="-128"/>
              </a:defRPr>
            </a:lvl3pPr>
            <a:lvl4pPr marL="1570091" indent="-224298" eaLnBrk="0" hangingPunct="0">
              <a:spcBef>
                <a:spcPct val="30000"/>
              </a:spcBef>
              <a:defRPr sz="1200">
                <a:solidFill>
                  <a:schemeClr val="tx1"/>
                </a:solidFill>
                <a:latin typeface="Calibri" pitchFamily="34" charset="0"/>
                <a:ea typeface="ＭＳ Ｐゴシック" pitchFamily="34" charset="-128"/>
              </a:defRPr>
            </a:lvl4pPr>
            <a:lvl5pPr marL="2018689" indent="-224298" eaLnBrk="0" hangingPunct="0">
              <a:spcBef>
                <a:spcPct val="30000"/>
              </a:spcBef>
              <a:defRPr sz="1200">
                <a:solidFill>
                  <a:schemeClr val="tx1"/>
                </a:solidFill>
                <a:latin typeface="Calibri" pitchFamily="34" charset="0"/>
                <a:ea typeface="ＭＳ Ｐゴシック" pitchFamily="34" charset="-128"/>
              </a:defRPr>
            </a:lvl5pPr>
            <a:lvl6pPr marL="2467285"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15882"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64480"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13078" indent="-22429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100DCDC-3862-4FF4-B8D1-7972433233F5}" type="slidenum">
              <a:rPr lang="en-US" altLang="en-US">
                <a:solidFill>
                  <a:prstClr val="black"/>
                </a:solidFill>
              </a:rPr>
              <a:pPr eaLnBrk="1" hangingPunct="1">
                <a:spcBef>
                  <a:spcPct val="0"/>
                </a:spcBef>
              </a:pPr>
              <a:t>18</a:t>
            </a:fld>
            <a:endParaRPr lang="en-US" altLang="en-US">
              <a:solidFill>
                <a:prstClr val="black"/>
              </a:solidFill>
            </a:endParaRPr>
          </a:p>
        </p:txBody>
      </p:sp>
    </p:spTree>
    <p:extLst>
      <p:ext uri="{BB962C8B-B14F-4D97-AF65-F5344CB8AC3E}">
        <p14:creationId xmlns:p14="http://schemas.microsoft.com/office/powerpoint/2010/main" val="188291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a:t>
            </a:r>
            <a:endParaRPr lang="en-US" dirty="0"/>
          </a:p>
        </p:txBody>
      </p:sp>
      <p:sp>
        <p:nvSpPr>
          <p:cNvPr id="4" name="Slide Number Placeholder 3"/>
          <p:cNvSpPr>
            <a:spLocks noGrp="1"/>
          </p:cNvSpPr>
          <p:nvPr>
            <p:ph type="sldNum" sz="quarter" idx="10"/>
          </p:nvPr>
        </p:nvSpPr>
        <p:spPr/>
        <p:txBody>
          <a:bodyPr/>
          <a:lstStyle/>
          <a:p>
            <a:fld id="{77209826-0C0F-4B8B-85B7-1C4D3DE37410}" type="slidenum">
              <a:rPr lang="en-US" smtClean="0"/>
              <a:t>19</a:t>
            </a:fld>
            <a:endParaRPr lang="en-US"/>
          </a:p>
        </p:txBody>
      </p:sp>
    </p:spTree>
    <p:extLst>
      <p:ext uri="{BB962C8B-B14F-4D97-AF65-F5344CB8AC3E}">
        <p14:creationId xmlns:p14="http://schemas.microsoft.com/office/powerpoint/2010/main" val="4162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Nicole- Introduce</a:t>
            </a:r>
            <a:r>
              <a:rPr lang="en-US" baseline="0" dirty="0"/>
              <a:t> me: </a:t>
            </a:r>
          </a:p>
          <a:p>
            <a:endParaRPr lang="en-US" baseline="0" dirty="0"/>
          </a:p>
          <a:p>
            <a:pPr marL="171450" indent="-171450">
              <a:buFont typeface="Arial" charset="0"/>
              <a:buChar char="•"/>
            </a:pPr>
            <a:r>
              <a:rPr lang="en-US" baseline="0" dirty="0"/>
              <a:t>Works at Partnership for People with Disabilities, a university center for excellence in developmental disabilities </a:t>
            </a:r>
          </a:p>
          <a:p>
            <a:pPr marL="171450" indent="-171450">
              <a:buFont typeface="Arial" charset="0"/>
              <a:buChar char="•"/>
            </a:pPr>
            <a:r>
              <a:rPr lang="en-US" baseline="0" dirty="0"/>
              <a:t>Is an endorsed Positive Behavior Support Facilitator and certified instructor in Person Centered Thinking and Stewards of Children </a:t>
            </a:r>
          </a:p>
          <a:p>
            <a:pPr marL="171450" indent="-171450">
              <a:buFont typeface="Arial" charset="0"/>
              <a:buChar char="•"/>
            </a:pPr>
            <a:r>
              <a:rPr lang="en-US" baseline="0" dirty="0"/>
              <a:t>Special Educator who became a parent of a child with a disability </a:t>
            </a:r>
            <a:r>
              <a:rPr lang="mr-IN" baseline="0" dirty="0"/>
              <a:t>–</a:t>
            </a:r>
            <a:r>
              <a:rPr lang="en-US" baseline="0" dirty="0"/>
              <a:t> has sat on both sides of the IEP table </a:t>
            </a:r>
          </a:p>
          <a:p>
            <a:pPr marL="171450" indent="-171450">
              <a:buFont typeface="Arial" charset="0"/>
              <a:buChar char="•"/>
            </a:pPr>
            <a:r>
              <a:rPr lang="en-US" baseline="0" dirty="0"/>
              <a:t>Was on team to develop LEAP: Leadership for Empowerment and Abuse Prevention, a training for people with intellectual disabilities </a:t>
            </a:r>
          </a:p>
          <a:p>
            <a:pPr marL="171450" indent="-171450">
              <a:buFont typeface="Arial" charset="0"/>
              <a:buChar char="•"/>
            </a:pPr>
            <a:r>
              <a:rPr lang="en-US" baseline="0" dirty="0"/>
              <a:t>Participated in research team to evaluate LEAP and determined that participants had positive outcomes 3 months after the intervention </a:t>
            </a:r>
          </a:p>
          <a:p>
            <a:pPr marL="171450" indent="-171450">
              <a:buFont typeface="Arial" charset="0"/>
              <a:buChar char="•"/>
            </a:pPr>
            <a:r>
              <a:rPr lang="en-US" baseline="0" dirty="0"/>
              <a:t>Molly’s professional goal is to help improve the quality of life for everyone through developing healthy relationships </a:t>
            </a:r>
          </a:p>
        </p:txBody>
      </p:sp>
      <p:sp>
        <p:nvSpPr>
          <p:cNvPr id="4" name="Slide Number Placeholder 3"/>
          <p:cNvSpPr>
            <a:spLocks noGrp="1"/>
          </p:cNvSpPr>
          <p:nvPr>
            <p:ph type="sldNum" sz="quarter" idx="10"/>
          </p:nvPr>
        </p:nvSpPr>
        <p:spPr/>
        <p:txBody>
          <a:bodyPr/>
          <a:lstStyle/>
          <a:p>
            <a:fld id="{AFC04891-ECD8-4187-B150-F7BA5843A23C}" type="slidenum">
              <a:rPr lang="en-US" smtClean="0"/>
              <a:t>2</a:t>
            </a:fld>
            <a:endParaRPr lang="en-US"/>
          </a:p>
        </p:txBody>
      </p:sp>
    </p:spTree>
    <p:extLst>
      <p:ext uri="{BB962C8B-B14F-4D97-AF65-F5344CB8AC3E}">
        <p14:creationId xmlns:p14="http://schemas.microsoft.com/office/powerpoint/2010/main" val="592277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Abuse is a pattern of behaviors used to gain or maintain power and control. The wheel serves as a diagram of tactics that an abusive partner uses to keep their victims in a relationship. The inside of the wheel is made up of subtle, continual behaviors over time, while the outer ring represents physical and sexual violence. Abusive actions like those depicted in the outer ring often reinforce the regular use of other, more subtle methods found in the inner ring.</a:t>
            </a:r>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20</a:t>
            </a:fld>
            <a:endParaRPr lang="en-US"/>
          </a:p>
        </p:txBody>
      </p:sp>
    </p:spTree>
    <p:extLst>
      <p:ext uri="{BB962C8B-B14F-4D97-AF65-F5344CB8AC3E}">
        <p14:creationId xmlns:p14="http://schemas.microsoft.com/office/powerpoint/2010/main" val="146718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83344-08B9-4634-A3FB-7C8BC653A2AB}" type="slidenum">
              <a:rPr lang="en-US"/>
              <a:pPr/>
              <a:t>21</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a:lnSpc>
                <a:spcPct val="100000"/>
              </a:lnSpc>
            </a:pPr>
            <a:r>
              <a:rPr lang="en-US" dirty="0"/>
              <a:t>Paid staff members are in a natural position of leadership which can easily shift to an unhealthy dominance</a:t>
            </a:r>
          </a:p>
          <a:p>
            <a:pPr>
              <a:lnSpc>
                <a:spcPct val="100000"/>
              </a:lnSpc>
            </a:pPr>
            <a:r>
              <a:rPr lang="en-US" dirty="0"/>
              <a:t>Be  ever vigilant of your own power struggles within your relationships with  the people who you support! </a:t>
            </a:r>
          </a:p>
          <a:p>
            <a:pPr>
              <a:lnSpc>
                <a:spcPct val="100000"/>
              </a:lnSpc>
            </a:pPr>
            <a:r>
              <a:rPr lang="en-US" dirty="0"/>
              <a:t>Get involved when you observe in a power struggle happening between others! </a:t>
            </a:r>
          </a:p>
          <a:p>
            <a:endParaRPr lang="en-US" dirty="0"/>
          </a:p>
        </p:txBody>
      </p:sp>
    </p:spTree>
    <p:extLst>
      <p:ext uri="{BB962C8B-B14F-4D97-AF65-F5344CB8AC3E}">
        <p14:creationId xmlns:p14="http://schemas.microsoft.com/office/powerpoint/2010/main" val="48275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a:t>
            </a:r>
          </a:p>
        </p:txBody>
      </p:sp>
      <p:sp>
        <p:nvSpPr>
          <p:cNvPr id="4" name="Slide Number Placeholder 3"/>
          <p:cNvSpPr>
            <a:spLocks noGrp="1"/>
          </p:cNvSpPr>
          <p:nvPr>
            <p:ph type="sldNum" sz="quarter" idx="10"/>
          </p:nvPr>
        </p:nvSpPr>
        <p:spPr/>
        <p:txBody>
          <a:bodyPr/>
          <a:lstStyle/>
          <a:p>
            <a:fld id="{CCA9CB51-BA4D-47F1-A275-0EB0EC6669FF}" type="slidenum">
              <a:rPr lang="en-US" smtClean="0"/>
              <a:pPr/>
              <a:t>22</a:t>
            </a:fld>
            <a:endParaRPr lang="en-US"/>
          </a:p>
        </p:txBody>
      </p:sp>
    </p:spTree>
    <p:extLst>
      <p:ext uri="{BB962C8B-B14F-4D97-AF65-F5344CB8AC3E}">
        <p14:creationId xmlns:p14="http://schemas.microsoft.com/office/powerpoint/2010/main" val="3853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a:t>
            </a:r>
            <a:r>
              <a:rPr lang="en-US" baseline="0" dirty="0"/>
              <a:t> we reward people for doing what we ask of them? </a:t>
            </a:r>
          </a:p>
          <a:p>
            <a:r>
              <a:rPr lang="en-US" baseline="0" dirty="0"/>
              <a:t>This increases their </a:t>
            </a:r>
            <a:r>
              <a:rPr lang="en-US" baseline="0" dirty="0" err="1"/>
              <a:t>vulnerablitly</a:t>
            </a:r>
            <a:r>
              <a:rPr lang="en-US" baseline="0" dirty="0"/>
              <a:t>.</a:t>
            </a:r>
          </a:p>
          <a:p>
            <a:endParaRPr lang="en-US" baseline="0" dirty="0"/>
          </a:p>
          <a:p>
            <a:r>
              <a:rPr lang="en-US" baseline="0" dirty="0"/>
              <a:t>Authority figures unintentionally help increase the risk of people with disabilities to become victims of sexual abuse and violent crime. </a:t>
            </a:r>
            <a:endParaRPr lang="en-US" dirty="0"/>
          </a:p>
        </p:txBody>
      </p:sp>
      <p:sp>
        <p:nvSpPr>
          <p:cNvPr id="4" name="Slide Number Placeholder 3"/>
          <p:cNvSpPr>
            <a:spLocks noGrp="1"/>
          </p:cNvSpPr>
          <p:nvPr>
            <p:ph type="sldNum" sz="quarter" idx="10"/>
          </p:nvPr>
        </p:nvSpPr>
        <p:spPr/>
        <p:txBody>
          <a:bodyPr/>
          <a:lstStyle/>
          <a:p>
            <a:fld id="{D96677D7-52F7-7B4C-88EF-65098F63B8C6}" type="slidenum">
              <a:rPr lang="en-US" smtClean="0"/>
              <a:pPr/>
              <a:t>23</a:t>
            </a:fld>
            <a:endParaRPr lang="en-US"/>
          </a:p>
        </p:txBody>
      </p:sp>
    </p:spTree>
    <p:extLst>
      <p:ext uri="{BB962C8B-B14F-4D97-AF65-F5344CB8AC3E}">
        <p14:creationId xmlns:p14="http://schemas.microsoft.com/office/powerpoint/2010/main" val="897089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Myths and attitudes</a:t>
            </a:r>
          </a:p>
          <a:p>
            <a:r>
              <a:rPr lang="en-US" dirty="0"/>
              <a:t>Wild promiscuous </a:t>
            </a:r>
          </a:p>
          <a:p>
            <a:r>
              <a:rPr lang="en-US" dirty="0"/>
              <a:t>Innocent/asexual</a:t>
            </a:r>
          </a:p>
          <a:p>
            <a:r>
              <a:rPr lang="en-US" dirty="0"/>
              <a:t>Incompetent, stupid</a:t>
            </a:r>
          </a:p>
          <a:p>
            <a:r>
              <a:rPr lang="en-US" dirty="0"/>
              <a:t>Doesn’t understand/feel</a:t>
            </a:r>
          </a:p>
          <a:p>
            <a:r>
              <a:rPr lang="en-US" dirty="0"/>
              <a:t>Without opinions on boundaries </a:t>
            </a:r>
          </a:p>
          <a:p>
            <a:r>
              <a:rPr lang="en-US" dirty="0"/>
              <a:t>Pitied / put on pedestal </a:t>
            </a:r>
          </a:p>
          <a:p>
            <a:r>
              <a:rPr lang="en-US" dirty="0"/>
              <a:t>Punished by God </a:t>
            </a:r>
          </a:p>
          <a:p>
            <a:r>
              <a:rPr lang="en-US" dirty="0"/>
              <a:t>Contagious </a:t>
            </a:r>
          </a:p>
          <a:p>
            <a:endParaRPr lang="en-US" dirty="0"/>
          </a:p>
          <a:p>
            <a:r>
              <a:rPr lang="en-US" dirty="0"/>
              <a:t>Behaviors; </a:t>
            </a:r>
          </a:p>
          <a:p>
            <a:r>
              <a:rPr lang="en-US" dirty="0"/>
              <a:t>Social distancing </a:t>
            </a:r>
          </a:p>
          <a:p>
            <a:r>
              <a:rPr lang="en-US" dirty="0"/>
              <a:t>Devaluation</a:t>
            </a:r>
          </a:p>
          <a:p>
            <a:r>
              <a:rPr lang="en-US" dirty="0"/>
              <a:t>Blaming victim </a:t>
            </a:r>
          </a:p>
          <a:p>
            <a:endParaRPr lang="en-US" dirty="0"/>
          </a:p>
        </p:txBody>
      </p:sp>
      <p:sp>
        <p:nvSpPr>
          <p:cNvPr id="4" name="Slide Number Placeholder 3"/>
          <p:cNvSpPr>
            <a:spLocks noGrp="1"/>
          </p:cNvSpPr>
          <p:nvPr>
            <p:ph type="sldNum" sz="quarter" idx="10"/>
          </p:nvPr>
        </p:nvSpPr>
        <p:spPr/>
        <p:txBody>
          <a:bodyPr/>
          <a:lstStyle/>
          <a:p>
            <a:fld id="{AD7B1FF0-4525-4B51-9B78-2ABF1659B1DA}" type="slidenum">
              <a:rPr lang="en-US" smtClean="0"/>
              <a:t>24</a:t>
            </a:fld>
            <a:endParaRPr lang="en-US"/>
          </a:p>
        </p:txBody>
      </p:sp>
    </p:spTree>
    <p:extLst>
      <p:ext uri="{BB962C8B-B14F-4D97-AF65-F5344CB8AC3E}">
        <p14:creationId xmlns:p14="http://schemas.microsoft.com/office/powerpoint/2010/main" val="2038299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be so patient </a:t>
            </a:r>
          </a:p>
          <a:p>
            <a:r>
              <a:rPr lang="en-US" dirty="0"/>
              <a:t>You are a super</a:t>
            </a:r>
            <a:r>
              <a:rPr lang="en-US" baseline="0" dirty="0"/>
              <a:t> hero. You are a saint. </a:t>
            </a:r>
          </a:p>
          <a:p>
            <a:endParaRPr lang="en-US" baseline="0" dirty="0"/>
          </a:p>
          <a:p>
            <a:r>
              <a:rPr lang="en-US" baseline="0" dirty="0"/>
              <a:t>What does that imply about the people who we support? </a:t>
            </a:r>
            <a:endParaRPr lang="en-US" dirty="0"/>
          </a:p>
        </p:txBody>
      </p:sp>
      <p:sp>
        <p:nvSpPr>
          <p:cNvPr id="4" name="Slide Number Placeholder 3"/>
          <p:cNvSpPr>
            <a:spLocks noGrp="1"/>
          </p:cNvSpPr>
          <p:nvPr>
            <p:ph type="sldNum" sz="quarter" idx="10"/>
          </p:nvPr>
        </p:nvSpPr>
        <p:spPr/>
        <p:txBody>
          <a:bodyPr/>
          <a:lstStyle/>
          <a:p>
            <a:fld id="{AD7B1FF0-4525-4B51-9B78-2ABF1659B1DA}" type="slidenum">
              <a:rPr lang="en-US" smtClean="0"/>
              <a:t>25</a:t>
            </a:fld>
            <a:endParaRPr lang="en-US"/>
          </a:p>
        </p:txBody>
      </p:sp>
    </p:spTree>
    <p:extLst>
      <p:ext uri="{BB962C8B-B14F-4D97-AF65-F5344CB8AC3E}">
        <p14:creationId xmlns:p14="http://schemas.microsoft.com/office/powerpoint/2010/main" val="1333685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B1FF0-4525-4B51-9B78-2ABF1659B1DA}" type="slidenum">
              <a:rPr lang="en-US" smtClean="0"/>
              <a:t>26</a:t>
            </a:fld>
            <a:endParaRPr lang="en-US"/>
          </a:p>
        </p:txBody>
      </p:sp>
    </p:spTree>
    <p:extLst>
      <p:ext uri="{BB962C8B-B14F-4D97-AF65-F5344CB8AC3E}">
        <p14:creationId xmlns:p14="http://schemas.microsoft.com/office/powerpoint/2010/main" val="115307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People First Language puts the person before the disability. Emphasize that the person is an individual first, and then mention the disability, ONLY if it is appropriate, which it isn’t always. People First Language describes what a person HAS, not what a person IS.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Molly: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frequently hear kids referred to by their diagnosis only—e.g. “He’s a down’s kid” (meaning a kid with down syndrome) or “she’s a wheel chair kid”.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talk about language that discriminates “them” from “us”. It’s the first step in preventing abuse!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Talk about “suffering from” cerebral palsy or “being confined” to a wheelchair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 </a:t>
            </a:r>
            <a:r>
              <a:rPr lang="en-US" dirty="0"/>
              <a:t>George Orwell</a:t>
            </a:r>
            <a:r>
              <a:rPr lang="en-US" baseline="0" dirty="0"/>
              <a:t> said, “If thought corrupts language, then language can also corrupts thought”.</a:t>
            </a:r>
          </a:p>
          <a:p>
            <a:endParaRPr lang="en-US" dirty="0"/>
          </a:p>
          <a:p>
            <a:r>
              <a:rPr lang="en-US" dirty="0"/>
              <a:t>Using</a:t>
            </a:r>
            <a:r>
              <a:rPr lang="en-US" baseline="0" dirty="0"/>
              <a:t> artificial words—words that are not used for the general population—puts people with disabilities in a </a:t>
            </a:r>
            <a:r>
              <a:rPr lang="en-US" i="1" baseline="0" dirty="0"/>
              <a:t>separate category</a:t>
            </a:r>
            <a:r>
              <a:rPr lang="en-US" baseline="0" dirty="0"/>
              <a:t> from the non disabled population. </a:t>
            </a:r>
          </a:p>
          <a:p>
            <a:pPr marL="175291" indent="-175291">
              <a:buFont typeface="Arial" panose="020B0604020202020204" pitchFamily="34" charset="0"/>
              <a:buChar char="•"/>
            </a:pPr>
            <a:r>
              <a:rPr lang="en-US" baseline="0" dirty="0"/>
              <a:t>Clients</a:t>
            </a:r>
          </a:p>
          <a:p>
            <a:pPr marL="175291" indent="-175291">
              <a:buFont typeface="Arial" panose="020B0604020202020204" pitchFamily="34" charset="0"/>
              <a:buChar char="•"/>
            </a:pPr>
            <a:r>
              <a:rPr lang="en-US" baseline="0" dirty="0"/>
              <a:t>Consumers</a:t>
            </a:r>
          </a:p>
          <a:p>
            <a:pPr marL="175291" indent="-175291">
              <a:buFont typeface="Arial" panose="020B0604020202020204" pitchFamily="34" charset="0"/>
              <a:buChar char="•"/>
            </a:pPr>
            <a:r>
              <a:rPr lang="en-US" baseline="0" dirty="0"/>
              <a:t>Individuals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349" name="Shape 349"/>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58027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permission to touch! </a:t>
            </a:r>
          </a:p>
        </p:txBody>
      </p:sp>
      <p:sp>
        <p:nvSpPr>
          <p:cNvPr id="4" name="Slide Number Placeholder 3"/>
          <p:cNvSpPr>
            <a:spLocks noGrp="1"/>
          </p:cNvSpPr>
          <p:nvPr>
            <p:ph type="sldNum" sz="quarter" idx="10"/>
          </p:nvPr>
        </p:nvSpPr>
        <p:spPr/>
        <p:txBody>
          <a:bodyPr/>
          <a:lstStyle/>
          <a:p>
            <a:fld id="{AFC04891-ECD8-4187-B150-F7BA5843A23C}" type="slidenum">
              <a:rPr lang="en-US" smtClean="0"/>
              <a:t>28</a:t>
            </a:fld>
            <a:endParaRPr lang="en-US"/>
          </a:p>
        </p:txBody>
      </p:sp>
    </p:spTree>
    <p:extLst>
      <p:ext uri="{BB962C8B-B14F-4D97-AF65-F5344CB8AC3E}">
        <p14:creationId xmlns:p14="http://schemas.microsoft.com/office/powerpoint/2010/main" val="141546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29</a:t>
            </a:fld>
            <a:endParaRPr lang="en-US"/>
          </a:p>
        </p:txBody>
      </p:sp>
    </p:spTree>
    <p:extLst>
      <p:ext uri="{BB962C8B-B14F-4D97-AF65-F5344CB8AC3E}">
        <p14:creationId xmlns:p14="http://schemas.microsoft.com/office/powerpoint/2010/main" val="207693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ste</a:t>
            </a:r>
            <a:r>
              <a:rPr lang="en-US" baseline="0" dirty="0"/>
              <a:t>p in preventing abuse of people with disabilities. Our discomfort and silence helps the perpetrators of abuse carry out their violent acts. </a:t>
            </a:r>
          </a:p>
          <a:p>
            <a:br>
              <a:rPr lang="en-US" baseline="0" dirty="0"/>
            </a:br>
            <a:r>
              <a:rPr lang="en-US" baseline="0" dirty="0"/>
              <a:t>We have taught many people with disabilities about  empowerment and abuse prevention and this webinar is intended for the people who know and support them. If you’re interested in learning more about LEAP training for teens or adults, please contact us.  </a:t>
            </a:r>
          </a:p>
        </p:txBody>
      </p:sp>
      <p:sp>
        <p:nvSpPr>
          <p:cNvPr id="4" name="Slide Number Placeholder 3"/>
          <p:cNvSpPr>
            <a:spLocks noGrp="1"/>
          </p:cNvSpPr>
          <p:nvPr>
            <p:ph type="sldNum" sz="quarter" idx="10"/>
          </p:nvPr>
        </p:nvSpPr>
        <p:spPr/>
        <p:txBody>
          <a:bodyPr/>
          <a:lstStyle/>
          <a:p>
            <a:fld id="{AFC04891-ECD8-4187-B150-F7BA5843A23C}" type="slidenum">
              <a:rPr lang="en-US" smtClean="0"/>
              <a:t>3</a:t>
            </a:fld>
            <a:endParaRPr lang="en-US"/>
          </a:p>
        </p:txBody>
      </p:sp>
    </p:spTree>
    <p:extLst>
      <p:ext uri="{BB962C8B-B14F-4D97-AF65-F5344CB8AC3E}">
        <p14:creationId xmlns:p14="http://schemas.microsoft.com/office/powerpoint/2010/main" val="2016300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30</a:t>
            </a:fld>
            <a:endParaRPr lang="en-US"/>
          </a:p>
        </p:txBody>
      </p:sp>
    </p:spTree>
    <p:extLst>
      <p:ext uri="{BB962C8B-B14F-4D97-AF65-F5344CB8AC3E}">
        <p14:creationId xmlns:p14="http://schemas.microsoft.com/office/powerpoint/2010/main" val="1861615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31</a:t>
            </a:fld>
            <a:endParaRPr lang="en-US"/>
          </a:p>
        </p:txBody>
      </p:sp>
    </p:spTree>
    <p:extLst>
      <p:ext uri="{BB962C8B-B14F-4D97-AF65-F5344CB8AC3E}">
        <p14:creationId xmlns:p14="http://schemas.microsoft.com/office/powerpoint/2010/main" val="1487581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C04891-ECD8-4187-B150-F7BA5843A23C}" type="slidenum">
              <a:rPr lang="en-US" smtClean="0"/>
              <a:t>32</a:t>
            </a:fld>
            <a:endParaRPr lang="en-US"/>
          </a:p>
        </p:txBody>
      </p:sp>
    </p:spTree>
    <p:extLst>
      <p:ext uri="{BB962C8B-B14F-4D97-AF65-F5344CB8AC3E}">
        <p14:creationId xmlns:p14="http://schemas.microsoft.com/office/powerpoint/2010/main" val="3034768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names for body parts </a:t>
            </a:r>
          </a:p>
          <a:p>
            <a:r>
              <a:rPr lang="en-US" dirty="0"/>
              <a:t>The bathing</a:t>
            </a:r>
            <a:r>
              <a:rPr lang="en-US" baseline="0" dirty="0"/>
              <a:t> suit rule </a:t>
            </a:r>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33</a:t>
            </a:fld>
            <a:endParaRPr lang="en-US"/>
          </a:p>
        </p:txBody>
      </p:sp>
    </p:spTree>
    <p:extLst>
      <p:ext uri="{BB962C8B-B14F-4D97-AF65-F5344CB8AC3E}">
        <p14:creationId xmlns:p14="http://schemas.microsoft.com/office/powerpoint/2010/main" val="782582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66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701042" y="4415791"/>
            <a:ext cx="5608319" cy="4183380"/>
          </a:xfrm>
          <a:prstGeom prst="rect">
            <a:avLst/>
          </a:prstGeom>
        </p:spPr>
        <p:txBody>
          <a:bodyPr/>
          <a:lstStyle/>
          <a:p>
            <a:r>
              <a:rPr lang="en-US" dirty="0"/>
              <a:t>Use</a:t>
            </a:r>
            <a:r>
              <a:rPr lang="en-US" baseline="0" dirty="0"/>
              <a:t> of the term “FRIEND”</a:t>
            </a:r>
          </a:p>
          <a:p>
            <a:r>
              <a:rPr lang="en-US" baseline="0" dirty="0"/>
              <a:t>If someone is nice to you are they your friend? </a:t>
            </a:r>
          </a:p>
          <a:p>
            <a:endParaRPr lang="en-US" baseline="0" dirty="0"/>
          </a:p>
          <a:p>
            <a:r>
              <a:rPr lang="en-US" baseline="0" dirty="0"/>
              <a:t>Setting up touch boundaries early </a:t>
            </a:r>
          </a:p>
          <a:p>
            <a:endParaRPr lang="en-US" baseline="0" dirty="0"/>
          </a:p>
          <a:p>
            <a:r>
              <a:rPr lang="en-US" baseline="0" dirty="0"/>
              <a:t>RED CIRCLING someone </a:t>
            </a:r>
          </a:p>
          <a:p>
            <a:endParaRPr lang="en-US" dirty="0"/>
          </a:p>
        </p:txBody>
      </p:sp>
    </p:spTree>
    <p:extLst>
      <p:ext uri="{BB962C8B-B14F-4D97-AF65-F5344CB8AC3E}">
        <p14:creationId xmlns:p14="http://schemas.microsoft.com/office/powerpoint/2010/main" val="1393267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35</a:t>
            </a:fld>
            <a:endParaRPr lang="en-US"/>
          </a:p>
        </p:txBody>
      </p:sp>
    </p:spTree>
    <p:extLst>
      <p:ext uri="{BB962C8B-B14F-4D97-AF65-F5344CB8AC3E}">
        <p14:creationId xmlns:p14="http://schemas.microsoft.com/office/powerpoint/2010/main" val="777517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288925" y="279400"/>
            <a:ext cx="2511425" cy="1884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Rectangle 2"/>
          <p:cNvSpPr/>
          <p:nvPr/>
        </p:nvSpPr>
        <p:spPr>
          <a:xfrm>
            <a:off x="365645" y="2318496"/>
            <a:ext cx="6376417" cy="6160953"/>
          </a:xfrm>
          <a:prstGeom prst="rect">
            <a:avLst/>
          </a:prstGeom>
        </p:spPr>
        <p:txBody>
          <a:bodyPr wrap="square" lIns="93090" tIns="46545" rIns="93090" bIns="46545">
            <a:spAutoFit/>
          </a:bodyPr>
          <a:lstStyle/>
          <a:p>
            <a:pPr>
              <a:lnSpc>
                <a:spcPct val="115000"/>
              </a:lnSpc>
              <a:spcAft>
                <a:spcPts val="1019"/>
              </a:spcAft>
            </a:pPr>
            <a:r>
              <a:rPr lang="en-US" sz="1600" b="1" u="sng" dirty="0">
                <a:latin typeface="Times New Roman" panose="02020603050405020304" pitchFamily="18" charset="0"/>
                <a:ea typeface="Calibri" panose="020F0502020204030204" pitchFamily="34" charset="0"/>
                <a:cs typeface="Times New Roman" panose="02020603050405020304" pitchFamily="18" charset="0"/>
              </a:rPr>
              <a:t>DESCRIPTION/PURPOSE: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349087" indent="-349087">
              <a:lnSpc>
                <a:spcPct val="115000"/>
              </a:lnSpc>
              <a:buClr>
                <a:srgbClr val="548DD4"/>
              </a:buClr>
              <a:buFont typeface="Wingdings" panose="05000000000000000000" pitchFamily="2" charset="2"/>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Introduces participants to a way to talk about relationships for the next session.</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349087" indent="-349087">
              <a:lnSpc>
                <a:spcPct val="115000"/>
              </a:lnSpc>
              <a:spcAft>
                <a:spcPts val="1019"/>
              </a:spcAft>
              <a:buClr>
                <a:srgbClr val="548DD4"/>
              </a:buClr>
              <a:buFont typeface="Wingdings" panose="05000000000000000000" pitchFamily="2" charset="2"/>
              <a:buChar char=""/>
            </a:pPr>
            <a:r>
              <a:rPr lang="en-US" sz="1600" b="1" dirty="0">
                <a:latin typeface="Times New Roman" panose="02020603050405020304" pitchFamily="18" charset="0"/>
                <a:ea typeface="Calibri" panose="020F0502020204030204" pitchFamily="34" charset="0"/>
                <a:cs typeface="Times New Roman" panose="02020603050405020304" pitchFamily="18" charset="0"/>
              </a:rPr>
              <a:t>Time: 1 – 2 minutes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19"/>
              </a:spcAft>
            </a:pPr>
            <a:r>
              <a:rPr lang="en-US" sz="1600" b="1" u="sng" dirty="0">
                <a:latin typeface="Times New Roman" panose="02020603050405020304" pitchFamily="18" charset="0"/>
                <a:ea typeface="Calibri" panose="020F0502020204030204" pitchFamily="34" charset="0"/>
                <a:cs typeface="Times New Roman" panose="02020603050405020304" pitchFamily="18" charset="0"/>
              </a:rPr>
              <a:t>INSTRUCTIONS: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19"/>
              </a:spcAf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Review the definition of relationship from earlier in the training.</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 relationship is the way that two people talk and behave when they are around each other.</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1019"/>
              </a:spcAf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Read the slide aloud. </a:t>
            </a:r>
            <a:br>
              <a:rPr lang="en-US" sz="1600" b="1" dirty="0">
                <a:latin typeface="Times New Roman" panose="02020603050405020304" pitchFamily="18" charset="0"/>
                <a:ea typeface="Times New Roman" panose="02020603050405020304" pitchFamily="18" charset="0"/>
                <a:cs typeface="Times New Roman" panose="02020603050405020304" pitchFamily="18" charset="0"/>
              </a:rPr>
            </a:b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Does anyone remember anything about what we talked about when we talked about relationships?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19"/>
              </a:spcAf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Do a refresher by asking questions like: “Can I have a relationship with my silverware? Can I have a relationship with the person who works in a restaurant that I go to every week?”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19"/>
              </a:spcAft>
            </a:pPr>
            <a:r>
              <a:rPr 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To understand relationships, it is important to understand that there are different types of relationships. Next time, we are going to talk about three types of relationships: Healthy, unhealthy, and confusing.</a:t>
            </a:r>
            <a:endParaRPr lang="en-US" sz="1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19"/>
              </a:spcAft>
            </a:pPr>
            <a:r>
              <a:rPr lang="en-US" sz="1600" b="1" u="sng" dirty="0">
                <a:latin typeface="Times New Roman" panose="02020603050405020304" pitchFamily="18" charset="0"/>
                <a:ea typeface="Calibri" panose="020F0502020204030204" pitchFamily="34" charset="0"/>
                <a:cs typeface="Times New Roman" panose="02020603050405020304" pitchFamily="18" charset="0"/>
              </a:rPr>
              <a:t>TIPS: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a:xfrm>
            <a:off x="2857653" y="1"/>
            <a:ext cx="1218640" cy="472567"/>
          </a:xfrm>
          <a:prstGeom prst="rect">
            <a:avLst/>
          </a:prstGeom>
        </p:spPr>
        <p:txBody>
          <a:bodyPr/>
          <a:lstStyle/>
          <a:p>
            <a:r>
              <a:rPr lang="en-US" dirty="0"/>
              <a:t>Slide </a:t>
            </a:r>
            <a:fld id="{DC1E8BFD-409C-4F19-84DC-910CBC5EFFB0}" type="slidenum">
              <a:rPr lang="en-US" smtClean="0"/>
              <a:pPr/>
              <a:t>36</a:t>
            </a:fld>
            <a:endParaRPr lang="en-US" dirty="0"/>
          </a:p>
        </p:txBody>
      </p:sp>
      <p:sp>
        <p:nvSpPr>
          <p:cNvPr id="7" name="Footer Placeholder 6"/>
          <p:cNvSpPr>
            <a:spLocks noGrp="1"/>
          </p:cNvSpPr>
          <p:nvPr>
            <p:ph type="ftr" sz="quarter" idx="14"/>
          </p:nvPr>
        </p:nvSpPr>
        <p:spPr>
          <a:xfrm>
            <a:off x="0" y="8970706"/>
            <a:ext cx="7159696" cy="472567"/>
          </a:xfrm>
        </p:spPr>
        <p:txBody>
          <a:bodyPr/>
          <a:lstStyle/>
          <a:p>
            <a:pPr algn="ctr"/>
            <a:r>
              <a:rPr lang="en-US"/>
              <a:t>Session 1            5/25/17</a:t>
            </a:r>
            <a:endParaRPr lang="en-US" dirty="0"/>
          </a:p>
        </p:txBody>
      </p:sp>
      <p:sp>
        <p:nvSpPr>
          <p:cNvPr id="2" name="Notes Placeholder 1"/>
          <p:cNvSpPr>
            <a:spLocks noGrp="1"/>
          </p:cNvSpPr>
          <p:nvPr>
            <p:ph type="body" idx="1"/>
          </p:nvPr>
        </p:nvSpPr>
        <p:spPr/>
        <p:txBody>
          <a:bodyPr/>
          <a:lstStyle/>
          <a:p>
            <a:r>
              <a:rPr lang="en-US" dirty="0"/>
              <a:t>This is how</a:t>
            </a:r>
            <a:r>
              <a:rPr lang="en-US" baseline="0" dirty="0"/>
              <a:t> we categorize relationships in LEAP. The thing about a confusing relationship is they can be unhealthy but we’re not ready to put it in the unhealthy category because it can be with someone we really trust or care for.</a:t>
            </a:r>
          </a:p>
          <a:p>
            <a:endParaRPr lang="en-US" baseline="0" dirty="0"/>
          </a:p>
          <a:p>
            <a:r>
              <a:rPr lang="en-US" baseline="0" dirty="0"/>
              <a:t>An example of a confusing relationship can be someone who is hot and cold, sometimes very friendly but then act like they don’t know you. </a:t>
            </a:r>
            <a:endParaRPr lang="en-US" dirty="0"/>
          </a:p>
        </p:txBody>
      </p:sp>
    </p:spTree>
    <p:extLst>
      <p:ext uri="{BB962C8B-B14F-4D97-AF65-F5344CB8AC3E}">
        <p14:creationId xmlns:p14="http://schemas.microsoft.com/office/powerpoint/2010/main" val="99042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37</a:t>
            </a:fld>
            <a:endParaRPr lang="en-US"/>
          </a:p>
        </p:txBody>
      </p:sp>
    </p:spTree>
    <p:extLst>
      <p:ext uri="{BB962C8B-B14F-4D97-AF65-F5344CB8AC3E}">
        <p14:creationId xmlns:p14="http://schemas.microsoft.com/office/powerpoint/2010/main" val="301487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other things</a:t>
            </a:r>
            <a:r>
              <a:rPr lang="en-US" baseline="0" dirty="0"/>
              <a:t> you can say?  Use the chat feature </a:t>
            </a:r>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38</a:t>
            </a:fld>
            <a:endParaRPr lang="en-US"/>
          </a:p>
        </p:txBody>
      </p:sp>
    </p:spTree>
    <p:extLst>
      <p:ext uri="{BB962C8B-B14F-4D97-AF65-F5344CB8AC3E}">
        <p14:creationId xmlns:p14="http://schemas.microsoft.com/office/powerpoint/2010/main" val="130439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 vocabulary for those</a:t>
            </a:r>
            <a:r>
              <a:rPr lang="en-US" baseline="0" dirty="0"/>
              <a:t> feelings and paying attention to them</a:t>
            </a:r>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39</a:t>
            </a:fld>
            <a:endParaRPr lang="en-US"/>
          </a:p>
        </p:txBody>
      </p:sp>
    </p:spTree>
    <p:extLst>
      <p:ext uri="{BB962C8B-B14F-4D97-AF65-F5344CB8AC3E}">
        <p14:creationId xmlns:p14="http://schemas.microsoft.com/office/powerpoint/2010/main" val="195481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a:t>
            </a:fld>
            <a:endParaRPr lang="en-US"/>
          </a:p>
        </p:txBody>
      </p:sp>
    </p:spTree>
    <p:extLst>
      <p:ext uri="{BB962C8B-B14F-4D97-AF65-F5344CB8AC3E}">
        <p14:creationId xmlns:p14="http://schemas.microsoft.com/office/powerpoint/2010/main" val="1300019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09826-0C0F-4B8B-85B7-1C4D3DE37410}" type="slidenum">
              <a:rPr lang="en-US" smtClean="0"/>
              <a:t>40</a:t>
            </a:fld>
            <a:endParaRPr lang="en-US"/>
          </a:p>
        </p:txBody>
      </p:sp>
    </p:spTree>
    <p:extLst>
      <p:ext uri="{BB962C8B-B14F-4D97-AF65-F5344CB8AC3E}">
        <p14:creationId xmlns:p14="http://schemas.microsoft.com/office/powerpoint/2010/main" val="2274508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LEAP we ask people one person that they can put on their cards that they can trust. What we know about kids who can be resilient have at least one adult they can trust in their life. </a:t>
            </a:r>
            <a:endParaRPr lang="en-US" dirty="0"/>
          </a:p>
        </p:txBody>
      </p:sp>
      <p:sp>
        <p:nvSpPr>
          <p:cNvPr id="4" name="Slide Number Placeholder 3"/>
          <p:cNvSpPr>
            <a:spLocks noGrp="1"/>
          </p:cNvSpPr>
          <p:nvPr>
            <p:ph type="sldNum" sz="quarter" idx="5"/>
          </p:nvPr>
        </p:nvSpPr>
        <p:spPr/>
        <p:txBody>
          <a:bodyPr/>
          <a:lstStyle/>
          <a:p>
            <a:fld id="{77209826-0C0F-4B8B-85B7-1C4D3DE37410}" type="slidenum">
              <a:rPr lang="en-US" smtClean="0"/>
              <a:t>41</a:t>
            </a:fld>
            <a:endParaRPr lang="en-US"/>
          </a:p>
        </p:txBody>
      </p:sp>
    </p:spTree>
    <p:extLst>
      <p:ext uri="{BB962C8B-B14F-4D97-AF65-F5344CB8AC3E}">
        <p14:creationId xmlns:p14="http://schemas.microsoft.com/office/powerpoint/2010/main" val="4010983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42</a:t>
            </a:fld>
            <a:endParaRPr lang="en-US"/>
          </a:p>
        </p:txBody>
      </p:sp>
    </p:spTree>
    <p:extLst>
      <p:ext uri="{BB962C8B-B14F-4D97-AF65-F5344CB8AC3E}">
        <p14:creationId xmlns:p14="http://schemas.microsoft.com/office/powerpoint/2010/main" val="1189766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Unintentionally silence the victims.</a:t>
            </a:r>
            <a:r>
              <a:rPr lang="en-US" baseline="0" dirty="0"/>
              <a:t> </a:t>
            </a:r>
          </a:p>
          <a:p>
            <a:endParaRPr lang="en-US" baseline="0" dirty="0"/>
          </a:p>
          <a:p>
            <a:r>
              <a:rPr lang="en-US" baseline="0" dirty="0"/>
              <a:t>Bathing suit rule </a:t>
            </a:r>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43</a:t>
            </a:fld>
            <a:endParaRPr lang="en-US"/>
          </a:p>
        </p:txBody>
      </p:sp>
    </p:spTree>
    <p:extLst>
      <p:ext uri="{BB962C8B-B14F-4D97-AF65-F5344CB8AC3E}">
        <p14:creationId xmlns:p14="http://schemas.microsoft.com/office/powerpoint/2010/main" val="2131935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44</a:t>
            </a:fld>
            <a:endParaRPr lang="en-US"/>
          </a:p>
        </p:txBody>
      </p:sp>
    </p:spTree>
    <p:extLst>
      <p:ext uri="{BB962C8B-B14F-4D97-AF65-F5344CB8AC3E}">
        <p14:creationId xmlns:p14="http://schemas.microsoft.com/office/powerpoint/2010/main" val="1186874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45</a:t>
            </a:fld>
            <a:endParaRPr lang="en-US"/>
          </a:p>
        </p:txBody>
      </p:sp>
    </p:spTree>
    <p:extLst>
      <p:ext uri="{BB962C8B-B14F-4D97-AF65-F5344CB8AC3E}">
        <p14:creationId xmlns:p14="http://schemas.microsoft.com/office/powerpoint/2010/main" val="1972061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46</a:t>
            </a:fld>
            <a:endParaRPr lang="en-US"/>
          </a:p>
        </p:txBody>
      </p:sp>
    </p:spTree>
    <p:extLst>
      <p:ext uri="{BB962C8B-B14F-4D97-AF65-F5344CB8AC3E}">
        <p14:creationId xmlns:p14="http://schemas.microsoft.com/office/powerpoint/2010/main" val="737637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47</a:t>
            </a:fld>
            <a:endParaRPr lang="en-US"/>
          </a:p>
        </p:txBody>
      </p:sp>
    </p:spTree>
    <p:extLst>
      <p:ext uri="{BB962C8B-B14F-4D97-AF65-F5344CB8AC3E}">
        <p14:creationId xmlns:p14="http://schemas.microsoft.com/office/powerpoint/2010/main" val="182636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48</a:t>
            </a:fld>
            <a:endParaRPr lang="en-US"/>
          </a:p>
        </p:txBody>
      </p:sp>
    </p:spTree>
    <p:extLst>
      <p:ext uri="{BB962C8B-B14F-4D97-AF65-F5344CB8AC3E}">
        <p14:creationId xmlns:p14="http://schemas.microsoft.com/office/powerpoint/2010/main" val="813708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49</a:t>
            </a:fld>
            <a:endParaRPr lang="en-US"/>
          </a:p>
        </p:txBody>
      </p:sp>
    </p:spTree>
    <p:extLst>
      <p:ext uri="{BB962C8B-B14F-4D97-AF65-F5344CB8AC3E}">
        <p14:creationId xmlns:p14="http://schemas.microsoft.com/office/powerpoint/2010/main" val="191038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5</a:t>
            </a:fld>
            <a:endParaRPr lang="en-US"/>
          </a:p>
        </p:txBody>
      </p:sp>
    </p:spTree>
    <p:extLst>
      <p:ext uri="{BB962C8B-B14F-4D97-AF65-F5344CB8AC3E}">
        <p14:creationId xmlns:p14="http://schemas.microsoft.com/office/powerpoint/2010/main" val="1274158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C04891-ECD8-4187-B150-F7BA5843A23C}" type="slidenum">
              <a:rPr lang="en-US" smtClean="0"/>
              <a:t>50</a:t>
            </a:fld>
            <a:endParaRPr lang="en-US"/>
          </a:p>
        </p:txBody>
      </p:sp>
    </p:spTree>
    <p:extLst>
      <p:ext uri="{BB962C8B-B14F-4D97-AF65-F5344CB8AC3E}">
        <p14:creationId xmlns:p14="http://schemas.microsoft.com/office/powerpoint/2010/main" val="1942753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51</a:t>
            </a:fld>
            <a:endParaRPr lang="en-US"/>
          </a:p>
        </p:txBody>
      </p:sp>
    </p:spTree>
    <p:extLst>
      <p:ext uri="{BB962C8B-B14F-4D97-AF65-F5344CB8AC3E}">
        <p14:creationId xmlns:p14="http://schemas.microsoft.com/office/powerpoint/2010/main" val="913888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83344-08B9-4634-A3FB-7C8BC653A2AB}" type="slidenum">
              <a:rPr lang="en-US"/>
              <a:pPr/>
              <a:t>54</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a:lnSpc>
                <a:spcPct val="100000"/>
              </a:lnSpc>
            </a:pPr>
            <a:r>
              <a:rPr lang="en-US" dirty="0"/>
              <a:t>Paid staff members are in a natural position of leadership which can easily shift to an unhealthy dominance</a:t>
            </a:r>
          </a:p>
          <a:p>
            <a:pPr>
              <a:lnSpc>
                <a:spcPct val="100000"/>
              </a:lnSpc>
            </a:pPr>
            <a:r>
              <a:rPr lang="en-US" dirty="0"/>
              <a:t>Be  ever vigilant of your own power struggles within your relationships with  the people who you support! </a:t>
            </a:r>
          </a:p>
          <a:p>
            <a:pPr>
              <a:lnSpc>
                <a:spcPct val="100000"/>
              </a:lnSpc>
            </a:pPr>
            <a:r>
              <a:rPr lang="en-US" dirty="0"/>
              <a:t>Get involved when you observe in a power struggle happening between others! </a:t>
            </a:r>
          </a:p>
          <a:p>
            <a:endParaRPr lang="en-US" dirty="0"/>
          </a:p>
        </p:txBody>
      </p:sp>
    </p:spTree>
    <p:extLst>
      <p:ext uri="{BB962C8B-B14F-4D97-AF65-F5344CB8AC3E}">
        <p14:creationId xmlns:p14="http://schemas.microsoft.com/office/powerpoint/2010/main" val="377310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Encourage about a safety plan</a:t>
            </a:r>
          </a:p>
          <a:p>
            <a:r>
              <a:rPr lang="en-US" dirty="0"/>
              <a:t>Encourage them if they have spoken with a trusted adult</a:t>
            </a:r>
          </a:p>
          <a:p>
            <a:r>
              <a:rPr lang="en-US" dirty="0"/>
              <a:t>Ask open ended question about someone hurting them or making them uncomfortable</a:t>
            </a:r>
          </a:p>
          <a:p>
            <a:r>
              <a:rPr lang="en-US" dirty="0"/>
              <a:t>REPORT the problem to CPS</a:t>
            </a:r>
          </a:p>
          <a:p>
            <a:endParaRPr lang="en-US" dirty="0"/>
          </a:p>
        </p:txBody>
      </p:sp>
      <p:sp>
        <p:nvSpPr>
          <p:cNvPr id="26628" name="Slide Number Placeholder 3"/>
          <p:cNvSpPr>
            <a:spLocks noGrp="1"/>
          </p:cNvSpPr>
          <p:nvPr>
            <p:ph type="sldNum" sz="quarter" idx="5"/>
          </p:nvPr>
        </p:nvSpPr>
        <p:spPr bwMode="auto">
          <a:noFill/>
          <a:ln>
            <a:miter lim="800000"/>
            <a:headEnd/>
            <a:tailEnd/>
          </a:ln>
        </p:spPr>
        <p:txBody>
          <a:bodyPr/>
          <a:lstStyle/>
          <a:p>
            <a:fld id="{94B658EA-6FF5-4CEB-ACBE-90D301F216C1}" type="slidenum">
              <a:rPr lang="en-US" smtClean="0"/>
              <a:pPr/>
              <a:t>6</a:t>
            </a:fld>
            <a:endParaRPr lang="en-US" dirty="0"/>
          </a:p>
        </p:txBody>
      </p:sp>
    </p:spTree>
    <p:extLst>
      <p:ext uri="{BB962C8B-B14F-4D97-AF65-F5344CB8AC3E}">
        <p14:creationId xmlns:p14="http://schemas.microsoft.com/office/powerpoint/2010/main" val="142915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abuse? There are several different types of abuse. Here are some examples:</a:t>
            </a:r>
          </a:p>
          <a:p>
            <a:endParaRPr lang="en-US" dirty="0"/>
          </a:p>
          <a:p>
            <a:r>
              <a:rPr lang="en-US" dirty="0"/>
              <a:t>Physical Abuse: Hitting, slapping, kicking, biting, pushing. Using, or threatening to use, a weapon. Preventing you from leaving.</a:t>
            </a:r>
          </a:p>
          <a:p>
            <a:endParaRPr lang="en-US" dirty="0"/>
          </a:p>
          <a:p>
            <a:r>
              <a:rPr lang="en-US" dirty="0"/>
              <a:t>Emotional Abuse: Someone calling you degrading names. Threatening to harm you or your family. Torturing your pet. Or destroying your property.</a:t>
            </a:r>
          </a:p>
          <a:p>
            <a:endParaRPr lang="en-US" dirty="0"/>
          </a:p>
          <a:p>
            <a:r>
              <a:rPr lang="en-US" dirty="0"/>
              <a:t>Controlling Abuse:</a:t>
            </a:r>
            <a:r>
              <a:rPr lang="en-US" baseline="0" dirty="0"/>
              <a:t> Someone keeping </a:t>
            </a:r>
            <a:r>
              <a:rPr lang="en-US" dirty="0"/>
              <a:t>you from seeing your friends or family or maybe using a vehicle.</a:t>
            </a:r>
          </a:p>
          <a:p>
            <a:endParaRPr lang="en-US" dirty="0"/>
          </a:p>
          <a:p>
            <a:r>
              <a:rPr lang="en-US" dirty="0"/>
              <a:t>Sexual</a:t>
            </a:r>
            <a:r>
              <a:rPr lang="en-US" baseline="0" dirty="0"/>
              <a:t> Abuse: </a:t>
            </a:r>
            <a:r>
              <a:rPr lang="en-US" dirty="0"/>
              <a:t>Forcing you to engage in sexual acts against your will. </a:t>
            </a:r>
          </a:p>
          <a:p>
            <a:endParaRPr lang="en-US" dirty="0"/>
          </a:p>
          <a:p>
            <a:r>
              <a:rPr lang="en-US" dirty="0"/>
              <a:t>Financial Abuse:</a:t>
            </a:r>
            <a:r>
              <a:rPr lang="en-US" baseline="0" dirty="0"/>
              <a:t> Someone might d</a:t>
            </a:r>
            <a:r>
              <a:rPr lang="en-US" dirty="0"/>
              <a:t>iscourage or forbid you to work, or withhold the family's financial information from you, or control all the family finances and accounts?</a:t>
            </a:r>
          </a:p>
          <a:p>
            <a:endParaRPr lang="en-US" dirty="0"/>
          </a:p>
          <a:p>
            <a:r>
              <a:rPr lang="en-US" dirty="0"/>
              <a:t>Neglect:</a:t>
            </a:r>
            <a:r>
              <a:rPr lang="en-US" baseline="0" dirty="0"/>
              <a:t> </a:t>
            </a:r>
            <a:r>
              <a:rPr lang="en-US" dirty="0"/>
              <a:t>Failing to provide care or medical treatment that results in injury or damages your health and safety. </a:t>
            </a:r>
          </a:p>
          <a:p>
            <a:endParaRPr lang="en-US" dirty="0"/>
          </a:p>
        </p:txBody>
      </p:sp>
      <p:sp>
        <p:nvSpPr>
          <p:cNvPr id="4" name="Slide Number Placeholder 3"/>
          <p:cNvSpPr>
            <a:spLocks noGrp="1"/>
          </p:cNvSpPr>
          <p:nvPr>
            <p:ph type="sldNum" sz="quarter" idx="10"/>
          </p:nvPr>
        </p:nvSpPr>
        <p:spPr/>
        <p:txBody>
          <a:bodyPr/>
          <a:lstStyle/>
          <a:p>
            <a:fld id="{AFC04891-ECD8-4187-B150-F7BA5843A23C}" type="slidenum">
              <a:rPr lang="en-US" smtClean="0"/>
              <a:t>7</a:t>
            </a:fld>
            <a:endParaRPr lang="en-US"/>
          </a:p>
        </p:txBody>
      </p:sp>
    </p:spTree>
    <p:extLst>
      <p:ext uri="{BB962C8B-B14F-4D97-AF65-F5344CB8AC3E}">
        <p14:creationId xmlns:p14="http://schemas.microsoft.com/office/powerpoint/2010/main" val="78360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majority of abuse perpetrators are known by the person with IDD and can include parents, intimate partners, extended family members, teachers, transportation drivers, and paid service providers (Harrell, 2017; Stevens, 2012)</a:t>
            </a:r>
          </a:p>
          <a:p>
            <a:endParaRPr lang="en-US" dirty="0"/>
          </a:p>
        </p:txBody>
      </p:sp>
      <p:sp>
        <p:nvSpPr>
          <p:cNvPr id="4" name="Slide Number Placeholder 3"/>
          <p:cNvSpPr>
            <a:spLocks noGrp="1"/>
          </p:cNvSpPr>
          <p:nvPr>
            <p:ph type="sldNum" sz="quarter" idx="10"/>
          </p:nvPr>
        </p:nvSpPr>
        <p:spPr/>
        <p:txBody>
          <a:bodyPr/>
          <a:lstStyle/>
          <a:p>
            <a:fld id="{CCA9CB51-BA4D-47F1-A275-0EB0EC6669FF}" type="slidenum">
              <a:rPr lang="en-US" smtClean="0"/>
              <a:pPr/>
              <a:t>8</a:t>
            </a:fld>
            <a:endParaRPr lang="en-US"/>
          </a:p>
        </p:txBody>
      </p:sp>
    </p:spTree>
    <p:extLst>
      <p:ext uri="{BB962C8B-B14F-4D97-AF65-F5344CB8AC3E}">
        <p14:creationId xmlns:p14="http://schemas.microsoft.com/office/powerpoint/2010/main" val="179573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a:t>In studies we’ve done of people with disabilities who have experienced abuse or worked with abused persons with disabilities, we heard many stories of how the survivors’ disabilities were used by the perpetrators to abuse them.  For example, a man who identified as blind said that his spouse would purposefully rearrange furniture and personal items in their household so that he was unable to find items when he needed them and he would bump into furniture that had been moved.  Survivors told us about how their </a:t>
            </a:r>
            <a:r>
              <a:rPr lang="en-US" b="1" baseline="0" dirty="0"/>
              <a:t>assistive devices, for example their wheelchairs, crutches, communication devices, which help them to be independent, were broken or hidden by the abusers</a:t>
            </a:r>
            <a:r>
              <a:rPr lang="en-US" baseline="0" dirty="0"/>
              <a:t>.  One woman I worked with told me of how her daughter, who was her primary caretaker, </a:t>
            </a:r>
            <a:r>
              <a:rPr lang="en-US" b="1" baseline="0" dirty="0"/>
              <a:t>left her on the floor for the day </a:t>
            </a:r>
            <a:r>
              <a:rPr lang="en-US" baseline="0" dirty="0"/>
              <a:t>after she had rolled off the bed attempting to get herself from her bed to her wheelchair because her daughter had refused to transfer her from the bed to her wheelchair.  Another survivor told me of how her husband would </a:t>
            </a:r>
            <a:r>
              <a:rPr lang="en-US" b="1" baseline="0" dirty="0"/>
              <a:t>refuse to get her a glass of water</a:t>
            </a:r>
            <a:r>
              <a:rPr lang="en-US" baseline="0" dirty="0"/>
              <a:t> when her physical disability was so painful that she was unable to get up herself to get it.  He also disabled her accessible van and because she lived in a rural area, she was unable to get anywhere.</a:t>
            </a:r>
          </a:p>
          <a:p>
            <a:r>
              <a:rPr lang="en-US" baseline="0" dirty="0"/>
              <a:t> Emotional abuse: - stop complaining, crying—you have nothing to be sad about. </a:t>
            </a:r>
          </a:p>
          <a:p>
            <a:pPr marL="171450" indent="-171450">
              <a:buFont typeface="Arial" panose="020B0604020202020204" pitchFamily="34" charset="0"/>
              <a:buChar char="•"/>
            </a:pPr>
            <a:r>
              <a:rPr lang="en-US" baseline="0" dirty="0" err="1"/>
              <a:t>Gaslighting</a:t>
            </a:r>
            <a:r>
              <a:rPr lang="en-US" baseline="0" dirty="0"/>
              <a:t> </a:t>
            </a:r>
          </a:p>
          <a:p>
            <a:pPr marL="171450" indent="-171450">
              <a:buFont typeface="Arial" panose="020B0604020202020204" pitchFamily="34" charset="0"/>
              <a:buChar char="•"/>
            </a:pPr>
            <a:r>
              <a:rPr lang="en-US" baseline="0" dirty="0"/>
              <a:t>Minimizing</a:t>
            </a:r>
          </a:p>
          <a:p>
            <a:pPr marL="171450" indent="-171450">
              <a:buFont typeface="Arial" panose="020B0604020202020204" pitchFamily="34" charset="0"/>
              <a:buChar char="•"/>
            </a:pPr>
            <a:r>
              <a:rPr lang="en-US" baseline="0" dirty="0"/>
              <a:t>Invalidating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6CC18BFD-8300-4527-B3C0-2A482EC8AB58}" type="slidenum">
              <a:rPr lang="en-US" smtClean="0"/>
              <a:pPr>
                <a:defRPr/>
              </a:pPr>
              <a:t>9</a:t>
            </a:fld>
            <a:endParaRPr lang="en-US" dirty="0"/>
          </a:p>
        </p:txBody>
      </p:sp>
    </p:spTree>
    <p:extLst>
      <p:ext uri="{BB962C8B-B14F-4D97-AF65-F5344CB8AC3E}">
        <p14:creationId xmlns:p14="http://schemas.microsoft.com/office/powerpoint/2010/main" val="47602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6F70-6E4F-762C-1924-EC4A32A8C81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B024437-1D0F-0E8D-B779-C4AC0DEE38C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4E7B5C-472B-F755-A475-3BF24560EC96}"/>
              </a:ext>
            </a:extLst>
          </p:cNvPr>
          <p:cNvSpPr>
            <a:spLocks noGrp="1"/>
          </p:cNvSpPr>
          <p:nvPr>
            <p:ph type="dt" sz="half" idx="10"/>
          </p:nvPr>
        </p:nvSpPr>
        <p:spPr/>
        <p:txBody>
          <a:bodyPr/>
          <a:lstStyle/>
          <a:p>
            <a:fld id="{3C6C24B5-76B7-5342-AE49-CF57DDF00B5E}" type="datetime1">
              <a:rPr lang="en-US" smtClean="0"/>
              <a:t>2/7/23</a:t>
            </a:fld>
            <a:endParaRPr lang="en-US"/>
          </a:p>
        </p:txBody>
      </p:sp>
      <p:sp>
        <p:nvSpPr>
          <p:cNvPr id="5" name="Footer Placeholder 4">
            <a:extLst>
              <a:ext uri="{FF2B5EF4-FFF2-40B4-BE49-F238E27FC236}">
                <a16:creationId xmlns:a16="http://schemas.microsoft.com/office/drawing/2014/main" id="{A903ED45-32E6-ED03-CE7B-0D2D54E2CAD3}"/>
              </a:ext>
            </a:extLst>
          </p:cNvPr>
          <p:cNvSpPr>
            <a:spLocks noGrp="1"/>
          </p:cNvSpPr>
          <p:nvPr>
            <p:ph type="ftr" sz="quarter" idx="11"/>
          </p:nvPr>
        </p:nvSpPr>
        <p:spPr/>
        <p:txBody>
          <a:body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E21392BF-B01B-CEF1-647E-D0138330DA94}"/>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4130160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6895-8E68-0BDC-9A28-5FA2B53812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ED6169-755A-4CBD-BFBB-E11C1D551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E981E-CFAF-0A7E-1E25-2E04F827C6C9}"/>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5" name="Footer Placeholder 4">
            <a:extLst>
              <a:ext uri="{FF2B5EF4-FFF2-40B4-BE49-F238E27FC236}">
                <a16:creationId xmlns:a16="http://schemas.microsoft.com/office/drawing/2014/main" id="{A4C14CEC-1E74-BBD8-8025-FA26E06F9CEC}"/>
              </a:ext>
            </a:extLst>
          </p:cNvPr>
          <p:cNvSpPr>
            <a:spLocks noGrp="1"/>
          </p:cNvSpPr>
          <p:nvPr>
            <p:ph type="ftr" sz="quarter" idx="11"/>
          </p:nvPr>
        </p:nvSpPr>
        <p:spPr/>
        <p:txBody>
          <a:body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0443F2AF-FCA7-93C7-B2FF-8E5D3FB8B6A6}"/>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3546971685"/>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7C1D5F-4644-DC0B-FB78-FA855C6A219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86426-1CCB-8829-E19C-370D5B3803E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BC1C8-EEF1-AB74-F71C-662FE1A1C9C9}"/>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5" name="Footer Placeholder 4">
            <a:extLst>
              <a:ext uri="{FF2B5EF4-FFF2-40B4-BE49-F238E27FC236}">
                <a16:creationId xmlns:a16="http://schemas.microsoft.com/office/drawing/2014/main" id="{86CBBC05-0959-FDDD-F3FC-50B196E0A1A6}"/>
              </a:ext>
            </a:extLst>
          </p:cNvPr>
          <p:cNvSpPr>
            <a:spLocks noGrp="1"/>
          </p:cNvSpPr>
          <p:nvPr>
            <p:ph type="ftr" sz="quarter" idx="11"/>
          </p:nvPr>
        </p:nvSpPr>
        <p:spPr/>
        <p:txBody>
          <a:body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0D53B4B8-EBB3-3D63-3E1F-C4218363347B}"/>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1341832149"/>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7" name="Shape 17"/>
          <p:cNvSpPr txBox="1">
            <a:spLocks noGrp="1"/>
          </p:cNvSpPr>
          <p:nvPr>
            <p:ph type="body" idx="1"/>
          </p:nvPr>
        </p:nvSpPr>
        <p:spPr>
          <a:xfrm>
            <a:off x="457200" y="1658989"/>
            <a:ext cx="8229600" cy="4840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title"/>
          </p:nvPr>
        </p:nvSpPr>
        <p:spPr>
          <a:xfrm>
            <a:off x="457200" y="274637"/>
            <a:ext cx="8229600" cy="13256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44642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82"/>
            <a:ext cx="8229600" cy="692799"/>
          </a:xfrm>
          <a:prstGeom prst="rect">
            <a:avLst/>
          </a:prstGeom>
        </p:spPr>
        <p:txBody>
          <a:bodyPr lIns="91425" tIns="91425" rIns="91425" bIns="91425" anchor="t" anchorCtr="0"/>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213044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600201"/>
            <a:ext cx="39945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600201"/>
            <a:ext cx="39945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16443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B345-CAA9-2AD0-0281-A9E4CB5E6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63D9C-47F3-10DD-0A30-64E6F90EB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5486-0F36-A0A0-64B0-75E6206F6F13}"/>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5" name="Footer Placeholder 4">
            <a:extLst>
              <a:ext uri="{FF2B5EF4-FFF2-40B4-BE49-F238E27FC236}">
                <a16:creationId xmlns:a16="http://schemas.microsoft.com/office/drawing/2014/main" id="{D32A8D22-D2D4-C20E-5963-7B78F0BCB005}"/>
              </a:ext>
            </a:extLst>
          </p:cNvPr>
          <p:cNvSpPr>
            <a:spLocks noGrp="1"/>
          </p:cNvSpPr>
          <p:nvPr>
            <p:ph type="ftr" sz="quarter" idx="11"/>
          </p:nvPr>
        </p:nvSpPr>
        <p:spPr/>
        <p:txBody>
          <a:body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5785669A-7B31-F92E-B6DE-2FE74FDF6ED9}"/>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1620893776"/>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5264-A8E2-744D-45A5-B9B0CDCCF5D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0232572-1239-58BA-2934-8827B365D7B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F5EED-9A25-C4F4-0C1C-86929DFAC7D5}"/>
              </a:ext>
            </a:extLst>
          </p:cNvPr>
          <p:cNvSpPr>
            <a:spLocks noGrp="1"/>
          </p:cNvSpPr>
          <p:nvPr>
            <p:ph type="dt" sz="half" idx="10"/>
          </p:nvPr>
        </p:nvSpPr>
        <p:spPr/>
        <p:txBody>
          <a:bodyPr/>
          <a:lstStyle/>
          <a:p>
            <a:fld id="{2B6ECF90-4073-AE46-8BF8-DBE8E996CF08}" type="datetime1">
              <a:rPr lang="en-US" smtClean="0"/>
              <a:t>2/7/23</a:t>
            </a:fld>
            <a:endParaRPr lang="en-US"/>
          </a:p>
        </p:txBody>
      </p:sp>
      <p:sp>
        <p:nvSpPr>
          <p:cNvPr id="5" name="Footer Placeholder 4">
            <a:extLst>
              <a:ext uri="{FF2B5EF4-FFF2-40B4-BE49-F238E27FC236}">
                <a16:creationId xmlns:a16="http://schemas.microsoft.com/office/drawing/2014/main" id="{8137BE93-D683-76FE-BC69-F6ACA97F1948}"/>
              </a:ext>
            </a:extLst>
          </p:cNvPr>
          <p:cNvSpPr>
            <a:spLocks noGrp="1"/>
          </p:cNvSpPr>
          <p:nvPr>
            <p:ph type="ftr" sz="quarter" idx="11"/>
          </p:nvPr>
        </p:nvSpPr>
        <p:spPr/>
        <p:txBody>
          <a:body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1987C4E6-4FA5-035E-399C-CC8FED4B82BC}"/>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104894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7EE9-430A-3964-2336-545A15489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E3995-0E1C-6B8A-9DDE-B3F8639461D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7ED050-45A8-689C-8FBD-2F489AEF47E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0B06BD-92B7-BCA7-92F4-7A1A92356B65}"/>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6" name="Footer Placeholder 5">
            <a:extLst>
              <a:ext uri="{FF2B5EF4-FFF2-40B4-BE49-F238E27FC236}">
                <a16:creationId xmlns:a16="http://schemas.microsoft.com/office/drawing/2014/main" id="{9CC6A3E6-C1B8-0682-C0A5-449D46F51C02}"/>
              </a:ext>
            </a:extLst>
          </p:cNvPr>
          <p:cNvSpPr>
            <a:spLocks noGrp="1"/>
          </p:cNvSpPr>
          <p:nvPr>
            <p:ph type="ftr" sz="quarter" idx="11"/>
          </p:nvPr>
        </p:nvSpPr>
        <p:spPr/>
        <p:txBody>
          <a:bodyPr/>
          <a:lstStyle/>
          <a:p>
            <a:r>
              <a:rPr lang="en-US"/>
              <a:t>VCU Partnership for People with Disabilities- Dellinger-Wray </a:t>
            </a:r>
          </a:p>
        </p:txBody>
      </p:sp>
      <p:sp>
        <p:nvSpPr>
          <p:cNvPr id="7" name="Slide Number Placeholder 6">
            <a:extLst>
              <a:ext uri="{FF2B5EF4-FFF2-40B4-BE49-F238E27FC236}">
                <a16:creationId xmlns:a16="http://schemas.microsoft.com/office/drawing/2014/main" id="{DFC875DE-ED7D-0773-7EAB-F6D6043FD9FA}"/>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137261084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28-4CC2-666E-460F-8A0B9A90ED2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9DE45-0845-A8F3-B396-525D0CF8EB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C67825F-88AD-AA74-2F76-F263CFBD277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D0222D-2B14-3AC3-A2B6-85BCEF1EFB3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E53480-4316-2116-7F50-EBA2221ED6E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232392-1776-8486-E77B-60EA61BD5440}"/>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8" name="Footer Placeholder 7">
            <a:extLst>
              <a:ext uri="{FF2B5EF4-FFF2-40B4-BE49-F238E27FC236}">
                <a16:creationId xmlns:a16="http://schemas.microsoft.com/office/drawing/2014/main" id="{4788E92A-1052-1FA1-99AE-ADE63F23C60B}"/>
              </a:ext>
            </a:extLst>
          </p:cNvPr>
          <p:cNvSpPr>
            <a:spLocks noGrp="1"/>
          </p:cNvSpPr>
          <p:nvPr>
            <p:ph type="ftr" sz="quarter" idx="11"/>
          </p:nvPr>
        </p:nvSpPr>
        <p:spPr/>
        <p:txBody>
          <a:bodyPr/>
          <a:lstStyle/>
          <a:p>
            <a:r>
              <a:rPr lang="en-US"/>
              <a:t>VCU Partnership for People with Disabilities- Dellinger-Wray </a:t>
            </a:r>
          </a:p>
        </p:txBody>
      </p:sp>
      <p:sp>
        <p:nvSpPr>
          <p:cNvPr id="9" name="Slide Number Placeholder 8">
            <a:extLst>
              <a:ext uri="{FF2B5EF4-FFF2-40B4-BE49-F238E27FC236}">
                <a16:creationId xmlns:a16="http://schemas.microsoft.com/office/drawing/2014/main" id="{B08BD417-B345-5D60-C050-68DEA66E58D0}"/>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2130211896"/>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B781-072E-8732-CD94-4953A2799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8C409D-D3AE-3ABC-8869-ACFBF9367DB1}"/>
              </a:ext>
            </a:extLst>
          </p:cNvPr>
          <p:cNvSpPr>
            <a:spLocks noGrp="1"/>
          </p:cNvSpPr>
          <p:nvPr>
            <p:ph type="dt" sz="half" idx="10"/>
          </p:nvPr>
        </p:nvSpPr>
        <p:spPr/>
        <p:txBody>
          <a:bodyPr/>
          <a:lstStyle/>
          <a:p>
            <a:fld id="{F2B93A16-2802-F245-A603-154E350A7DAC}" type="datetime1">
              <a:rPr lang="en-US" smtClean="0"/>
              <a:t>2/7/23</a:t>
            </a:fld>
            <a:endParaRPr lang="en-US"/>
          </a:p>
        </p:txBody>
      </p:sp>
      <p:sp>
        <p:nvSpPr>
          <p:cNvPr id="4" name="Footer Placeholder 3">
            <a:extLst>
              <a:ext uri="{FF2B5EF4-FFF2-40B4-BE49-F238E27FC236}">
                <a16:creationId xmlns:a16="http://schemas.microsoft.com/office/drawing/2014/main" id="{F4CCCB40-CC6C-35DB-73E7-41650C904F55}"/>
              </a:ext>
            </a:extLst>
          </p:cNvPr>
          <p:cNvSpPr>
            <a:spLocks noGrp="1"/>
          </p:cNvSpPr>
          <p:nvPr>
            <p:ph type="ftr" sz="quarter" idx="11"/>
          </p:nvPr>
        </p:nvSpPr>
        <p:spPr/>
        <p:txBody>
          <a:bodyPr/>
          <a:lstStyle/>
          <a:p>
            <a:r>
              <a:rPr lang="en-US"/>
              <a:t>VCU Partnership for People with Disabilities- Dellinger-Wray </a:t>
            </a:r>
          </a:p>
        </p:txBody>
      </p:sp>
      <p:sp>
        <p:nvSpPr>
          <p:cNvPr id="5" name="Slide Number Placeholder 4">
            <a:extLst>
              <a:ext uri="{FF2B5EF4-FFF2-40B4-BE49-F238E27FC236}">
                <a16:creationId xmlns:a16="http://schemas.microsoft.com/office/drawing/2014/main" id="{8DEE5AA0-9B9E-809A-8C7E-8203EBAFF6F7}"/>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4126777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A1692-4C0E-43EF-928F-43C1DC7ED321}"/>
              </a:ext>
            </a:extLst>
          </p:cNvPr>
          <p:cNvSpPr>
            <a:spLocks noGrp="1"/>
          </p:cNvSpPr>
          <p:nvPr>
            <p:ph type="dt" sz="half" idx="10"/>
          </p:nvPr>
        </p:nvSpPr>
        <p:spPr/>
        <p:txBody>
          <a:bodyPr/>
          <a:lstStyle/>
          <a:p>
            <a:fld id="{E824D3E2-C9EA-0F44-A11B-2237BB02ECBA}" type="datetime1">
              <a:rPr lang="en-US" smtClean="0"/>
              <a:t>2/7/23</a:t>
            </a:fld>
            <a:endParaRPr lang="en-US"/>
          </a:p>
        </p:txBody>
      </p:sp>
      <p:sp>
        <p:nvSpPr>
          <p:cNvPr id="3" name="Footer Placeholder 2">
            <a:extLst>
              <a:ext uri="{FF2B5EF4-FFF2-40B4-BE49-F238E27FC236}">
                <a16:creationId xmlns:a16="http://schemas.microsoft.com/office/drawing/2014/main" id="{1E2A7431-ECF7-473C-6210-BB059F5B3C38}"/>
              </a:ext>
            </a:extLst>
          </p:cNvPr>
          <p:cNvSpPr>
            <a:spLocks noGrp="1"/>
          </p:cNvSpPr>
          <p:nvPr>
            <p:ph type="ftr" sz="quarter" idx="11"/>
          </p:nvPr>
        </p:nvSpPr>
        <p:spPr/>
        <p:txBody>
          <a:bodyPr/>
          <a:lstStyle/>
          <a:p>
            <a:r>
              <a:rPr lang="en-US"/>
              <a:t>VCU Partnership for People with Disabilities- Dellinger-Wray </a:t>
            </a:r>
          </a:p>
        </p:txBody>
      </p:sp>
      <p:sp>
        <p:nvSpPr>
          <p:cNvPr id="4" name="Slide Number Placeholder 3">
            <a:extLst>
              <a:ext uri="{FF2B5EF4-FFF2-40B4-BE49-F238E27FC236}">
                <a16:creationId xmlns:a16="http://schemas.microsoft.com/office/drawing/2014/main" id="{84367247-FA91-3D34-BDE4-699DF562F77D}"/>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248570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12D0-5696-792C-8CCF-BDAF6ED60BE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9830C-439A-3A9D-B972-4D03F2A43BF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19AEB7-6F2E-CDC0-FA2B-7E73EE02321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BDB502-FC33-47F1-87CF-DFC15281735B}"/>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6" name="Footer Placeholder 5">
            <a:extLst>
              <a:ext uri="{FF2B5EF4-FFF2-40B4-BE49-F238E27FC236}">
                <a16:creationId xmlns:a16="http://schemas.microsoft.com/office/drawing/2014/main" id="{5A7DF5EF-3465-FE86-79EE-D8C7445C8311}"/>
              </a:ext>
            </a:extLst>
          </p:cNvPr>
          <p:cNvSpPr>
            <a:spLocks noGrp="1"/>
          </p:cNvSpPr>
          <p:nvPr>
            <p:ph type="ftr" sz="quarter" idx="11"/>
          </p:nvPr>
        </p:nvSpPr>
        <p:spPr/>
        <p:txBody>
          <a:bodyPr/>
          <a:lstStyle/>
          <a:p>
            <a:r>
              <a:rPr lang="en-US"/>
              <a:t>VCU Partnership for People with Disabilities- Dellinger-Wray </a:t>
            </a:r>
          </a:p>
        </p:txBody>
      </p:sp>
      <p:sp>
        <p:nvSpPr>
          <p:cNvPr id="7" name="Slide Number Placeholder 6">
            <a:extLst>
              <a:ext uri="{FF2B5EF4-FFF2-40B4-BE49-F238E27FC236}">
                <a16:creationId xmlns:a16="http://schemas.microsoft.com/office/drawing/2014/main" id="{5A3363CD-7D3E-8276-23BB-DEB167F25E9F}"/>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4173981026"/>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7AD0-51F1-FDA7-2D9E-81F11B04B9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1AE4985-8EF8-84F4-19AC-0ACD7994AD0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8BC2EBA-F5D1-A96B-7858-ADBA95444A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64F39D-6352-9DEE-DC8B-E563101502B4}"/>
              </a:ext>
            </a:extLst>
          </p:cNvPr>
          <p:cNvSpPr>
            <a:spLocks noGrp="1"/>
          </p:cNvSpPr>
          <p:nvPr>
            <p:ph type="dt" sz="half" idx="10"/>
          </p:nvPr>
        </p:nvSpPr>
        <p:spPr/>
        <p:txBody>
          <a:bodyPr/>
          <a:lstStyle/>
          <a:p>
            <a:fld id="{E7498A4E-7C02-EC42-A99E-FE50139860B0}" type="datetime1">
              <a:rPr lang="en-US" smtClean="0"/>
              <a:t>2/7/23</a:t>
            </a:fld>
            <a:endParaRPr lang="en-US"/>
          </a:p>
        </p:txBody>
      </p:sp>
      <p:sp>
        <p:nvSpPr>
          <p:cNvPr id="6" name="Footer Placeholder 5">
            <a:extLst>
              <a:ext uri="{FF2B5EF4-FFF2-40B4-BE49-F238E27FC236}">
                <a16:creationId xmlns:a16="http://schemas.microsoft.com/office/drawing/2014/main" id="{5FB2FDF4-DBE5-AF2F-8E89-898E3838EFA1}"/>
              </a:ext>
            </a:extLst>
          </p:cNvPr>
          <p:cNvSpPr>
            <a:spLocks noGrp="1"/>
          </p:cNvSpPr>
          <p:nvPr>
            <p:ph type="ftr" sz="quarter" idx="11"/>
          </p:nvPr>
        </p:nvSpPr>
        <p:spPr/>
        <p:txBody>
          <a:bodyPr/>
          <a:lstStyle/>
          <a:p>
            <a:r>
              <a:rPr lang="en-US"/>
              <a:t>VCU Partnership for People with Disabilities- Dellinger-Wray </a:t>
            </a:r>
          </a:p>
        </p:txBody>
      </p:sp>
      <p:sp>
        <p:nvSpPr>
          <p:cNvPr id="7" name="Slide Number Placeholder 6">
            <a:extLst>
              <a:ext uri="{FF2B5EF4-FFF2-40B4-BE49-F238E27FC236}">
                <a16:creationId xmlns:a16="http://schemas.microsoft.com/office/drawing/2014/main" id="{60A4BBF0-A53D-D477-B2E1-709C3AA44401}"/>
              </a:ext>
            </a:extLst>
          </p:cNvPr>
          <p:cNvSpPr>
            <a:spLocks noGrp="1"/>
          </p:cNvSpPr>
          <p:nvPr>
            <p:ph type="sldNum" sz="quarter" idx="12"/>
          </p:nvPr>
        </p:nvSpPr>
        <p:spPr/>
        <p:txBody>
          <a:bodyPr/>
          <a:lstStyle/>
          <a:p>
            <a:fld id="{6F01F3AE-64AA-4844-9760-7B17AD710474}" type="slidenum">
              <a:rPr lang="en-US" smtClean="0"/>
              <a:t>‹#›</a:t>
            </a:fld>
            <a:endParaRPr lang="en-US"/>
          </a:p>
        </p:txBody>
      </p:sp>
    </p:spTree>
    <p:extLst>
      <p:ext uri="{BB962C8B-B14F-4D97-AF65-F5344CB8AC3E}">
        <p14:creationId xmlns:p14="http://schemas.microsoft.com/office/powerpoint/2010/main" val="177141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37B4E-3385-0F4D-6ABC-9217F89893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17B378-DE9D-77C2-0960-0CD3DDB051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8E935-9D85-CD5B-6CE8-B85FDB8D300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C86D3D-CB52-4B42-B8E6-3C0992C18724}" type="datetime1">
              <a:rPr lang="en-US" smtClean="0"/>
              <a:t>2/7/23</a:t>
            </a:fld>
            <a:endParaRPr lang="en-US"/>
          </a:p>
        </p:txBody>
      </p:sp>
      <p:sp>
        <p:nvSpPr>
          <p:cNvPr id="5" name="Footer Placeholder 4">
            <a:extLst>
              <a:ext uri="{FF2B5EF4-FFF2-40B4-BE49-F238E27FC236}">
                <a16:creationId xmlns:a16="http://schemas.microsoft.com/office/drawing/2014/main" id="{A3AB721D-7563-E6F3-E6C4-7701473A1D3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VCU Partnership for People with Disabilities- Dellinger-Wray </a:t>
            </a:r>
          </a:p>
        </p:txBody>
      </p:sp>
      <p:sp>
        <p:nvSpPr>
          <p:cNvPr id="6" name="Slide Number Placeholder 5">
            <a:extLst>
              <a:ext uri="{FF2B5EF4-FFF2-40B4-BE49-F238E27FC236}">
                <a16:creationId xmlns:a16="http://schemas.microsoft.com/office/drawing/2014/main" id="{9615139B-65A0-341E-5BEA-DC73D9E640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01F3AE-64AA-4844-9760-7B17AD710474}" type="slidenum">
              <a:rPr lang="en-US" smtClean="0"/>
              <a:t>‹#›</a:t>
            </a:fld>
            <a:endParaRPr lang="en-US"/>
          </a:p>
        </p:txBody>
      </p:sp>
    </p:spTree>
    <p:extLst>
      <p:ext uri="{BB962C8B-B14F-4D97-AF65-F5344CB8AC3E}">
        <p14:creationId xmlns:p14="http://schemas.microsoft.com/office/powerpoint/2010/main" val="252197521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dwray@vc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4.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pixabay.com/en/quiet-silent-psst-finger-face-29763/" TargetMode="External"/><Relationship Id="rId2" Type="http://schemas.openxmlformats.org/officeDocument/2006/relationships/notesSlide" Target="../notesSlides/notesSlide35.xml"/><Relationship Id="rId16" Type="http://schemas.openxmlformats.org/officeDocument/2006/relationships/hyperlink" Target="https://www.pexels.com/photo/photo-of-people-holding-each-other-s-hands-4672720/"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3.png"/><Relationship Id="rId5" Type="http://schemas.openxmlformats.org/officeDocument/2006/relationships/diagramQuickStyle" Target="../diagrams/quickStyle1.xml"/><Relationship Id="rId15" Type="http://schemas.openxmlformats.org/officeDocument/2006/relationships/image" Target="../media/image55.jpeg"/><Relationship Id="rId10" Type="http://schemas.openxmlformats.org/officeDocument/2006/relationships/hyperlink" Target="https://creativecommons.org/licenses/by/3.0/" TargetMode="External"/><Relationship Id="rId4" Type="http://schemas.openxmlformats.org/officeDocument/2006/relationships/diagramLayout" Target="../diagrams/layout1.xml"/><Relationship Id="rId9" Type="http://schemas.openxmlformats.org/officeDocument/2006/relationships/hyperlink" Target="https://www.cam.ac.uk/research/features/how-emotions-shape-our-work-life" TargetMode="External"/><Relationship Id="rId14" Type="http://schemas.openxmlformats.org/officeDocument/2006/relationships/hyperlink" Target="https://pxhere.com/en/photo/66326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2971799"/>
          </a:xfrm>
        </p:spPr>
        <p:txBody>
          <a:bodyPr>
            <a:normAutofit/>
          </a:bodyPr>
          <a:lstStyle/>
          <a:p>
            <a:r>
              <a:rPr lang="en-US" dirty="0"/>
              <a:t>Improving Quality of Life through Healthy Relationships and </a:t>
            </a:r>
            <a:br>
              <a:rPr lang="en-US" dirty="0"/>
            </a:br>
            <a:r>
              <a:rPr lang="en-US" dirty="0"/>
              <a:t>Abuse Prevention </a:t>
            </a:r>
            <a:br>
              <a:rPr lang="en-US" dirty="0"/>
            </a:br>
            <a:endParaRPr lang="en-US" dirty="0"/>
          </a:p>
        </p:txBody>
      </p:sp>
      <p:sp>
        <p:nvSpPr>
          <p:cNvPr id="3" name="Subtitle 2"/>
          <p:cNvSpPr>
            <a:spLocks noGrp="1"/>
          </p:cNvSpPr>
          <p:nvPr>
            <p:ph type="subTitle" idx="1"/>
          </p:nvPr>
        </p:nvSpPr>
        <p:spPr/>
        <p:txBody>
          <a:bodyPr>
            <a:normAutofit/>
          </a:bodyPr>
          <a:lstStyle/>
          <a:p>
            <a:r>
              <a:rPr lang="en-US" dirty="0"/>
              <a:t> </a:t>
            </a:r>
          </a:p>
          <a:p>
            <a:r>
              <a:rPr lang="en-US" dirty="0">
                <a:solidFill>
                  <a:srgbClr val="FF0000"/>
                </a:solidFill>
              </a:rPr>
              <a:t>Molly Dellinger-Wray,</a:t>
            </a:r>
          </a:p>
          <a:p>
            <a:r>
              <a:rPr lang="en-US" dirty="0">
                <a:solidFill>
                  <a:srgbClr val="FF0000"/>
                </a:solidFill>
              </a:rPr>
              <a:t> </a:t>
            </a:r>
            <a:r>
              <a:rPr lang="en-US" dirty="0">
                <a:solidFill>
                  <a:srgbClr val="FF0000"/>
                </a:solidFill>
                <a:hlinkClick r:id="rId3"/>
              </a:rPr>
              <a:t>mdwray@vcu.edu</a:t>
            </a:r>
            <a:r>
              <a:rPr lang="en-US" dirty="0">
                <a:solidFill>
                  <a:srgbClr val="FF0000"/>
                </a:solidFill>
              </a:rPr>
              <a:t> </a:t>
            </a:r>
          </a:p>
          <a:p>
            <a:r>
              <a:rPr lang="en-US" i="1" dirty="0"/>
              <a:t>VCU Partnership for People with Disabilities</a:t>
            </a:r>
          </a:p>
        </p:txBody>
      </p:sp>
      <p:sp>
        <p:nvSpPr>
          <p:cNvPr id="7" name="Date Placeholder 6"/>
          <p:cNvSpPr>
            <a:spLocks noGrp="1"/>
          </p:cNvSpPr>
          <p:nvPr>
            <p:ph type="dt" sz="half" idx="10"/>
          </p:nvPr>
        </p:nvSpPr>
        <p:spPr/>
        <p:txBody>
          <a:bodyPr/>
          <a:lstStyle/>
          <a:p>
            <a:fld id="{82099EEC-5E1F-3C40-AA4F-6DD18E31D682}"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5" name="Google Shape;102;p16"/>
          <p:cNvPicPr preferRelativeResize="0"/>
          <p:nvPr/>
        </p:nvPicPr>
        <p:blipFill rotWithShape="1">
          <a:blip r:embed="rId4">
            <a:alphaModFix/>
          </a:blip>
          <a:srcRect/>
          <a:stretch/>
        </p:blipFill>
        <p:spPr>
          <a:xfrm>
            <a:off x="200352" y="5815232"/>
            <a:ext cx="2342495" cy="689813"/>
          </a:xfrm>
          <a:prstGeom prst="rect">
            <a:avLst/>
          </a:prstGeom>
          <a:noFill/>
          <a:ln>
            <a:noFill/>
          </a:ln>
        </p:spPr>
      </p:pic>
      <p:pic>
        <p:nvPicPr>
          <p:cNvPr id="6" name="Google Shape;104;p16"/>
          <p:cNvPicPr preferRelativeResize="0"/>
          <p:nvPr/>
        </p:nvPicPr>
        <p:blipFill rotWithShape="1">
          <a:blip r:embed="rId5">
            <a:alphaModFix/>
          </a:blip>
          <a:srcRect/>
          <a:stretch/>
        </p:blipFill>
        <p:spPr>
          <a:xfrm>
            <a:off x="443758" y="271255"/>
            <a:ext cx="1945481" cy="972060"/>
          </a:xfrm>
          <a:prstGeom prst="rect">
            <a:avLst/>
          </a:prstGeom>
          <a:noFill/>
          <a:ln>
            <a:noFill/>
          </a:ln>
        </p:spPr>
      </p:pic>
      <p:pic>
        <p:nvPicPr>
          <p:cNvPr id="2050" name="Picture 2" descr="ntitled Docu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4025" y="5616037"/>
            <a:ext cx="3000375" cy="69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67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6019800" y="2514600"/>
            <a:ext cx="2971800" cy="1143000"/>
          </a:xfrm>
        </p:spPr>
        <p:txBody>
          <a:bodyPr>
            <a:normAutofit fontScale="90000"/>
          </a:bodyPr>
          <a:lstStyle/>
          <a:p>
            <a:pPr eaLnBrk="1" hangingPunct="1"/>
            <a:r>
              <a:rPr lang="en-US" altLang="en-US" sz="4000" b="1">
                <a:solidFill>
                  <a:srgbClr val="197E9E"/>
                </a:solidFill>
                <a:latin typeface="Arial Bold" pitchFamily="34" charset="0"/>
                <a:ea typeface="ＭＳ Ｐゴシック" pitchFamily="34" charset="-128"/>
                <a:cs typeface="Arial Bold" pitchFamily="34" charset="0"/>
              </a:rPr>
              <a:t>The </a:t>
            </a:r>
            <a:r>
              <a:rPr lang="en-US" altLang="en-US" sz="4000" b="1">
                <a:latin typeface="Arial Bold" pitchFamily="34" charset="0"/>
                <a:ea typeface="ＭＳ Ｐゴシック" pitchFamily="34" charset="-128"/>
                <a:cs typeface="Arial Bold" pitchFamily="34" charset="0"/>
              </a:rPr>
              <a:t>SCOPE</a:t>
            </a:r>
            <a:r>
              <a:rPr lang="en-US" altLang="en-US" sz="4000" b="1">
                <a:solidFill>
                  <a:srgbClr val="197E9E"/>
                </a:solidFill>
                <a:latin typeface="Arial Bold" pitchFamily="34" charset="0"/>
                <a:ea typeface="ＭＳ Ｐゴシック" pitchFamily="34" charset="-128"/>
                <a:cs typeface="Arial Bold" pitchFamily="34" charset="0"/>
              </a:rPr>
              <a:t> </a:t>
            </a:r>
            <a:br>
              <a:rPr lang="en-US" altLang="en-US" sz="4000" b="1">
                <a:solidFill>
                  <a:srgbClr val="197E9E"/>
                </a:solidFill>
                <a:latin typeface="Arial Bold" pitchFamily="34" charset="0"/>
                <a:ea typeface="ＭＳ Ｐゴシック" pitchFamily="34" charset="-128"/>
                <a:cs typeface="Arial Bold" pitchFamily="34" charset="0"/>
              </a:rPr>
            </a:br>
            <a:r>
              <a:rPr lang="en-US" altLang="en-US" sz="4000" b="1">
                <a:solidFill>
                  <a:srgbClr val="197E9E"/>
                </a:solidFill>
                <a:latin typeface="Arial Bold" pitchFamily="34" charset="0"/>
                <a:ea typeface="ＭＳ Ｐゴシック" pitchFamily="34" charset="-128"/>
                <a:cs typeface="Arial Bold" pitchFamily="34" charset="0"/>
              </a:rPr>
              <a:t>of the </a:t>
            </a:r>
            <a:r>
              <a:rPr lang="en-US" altLang="en-US" sz="4000" b="1">
                <a:solidFill>
                  <a:srgbClr val="000000"/>
                </a:solidFill>
                <a:latin typeface="Arial Bold" pitchFamily="34" charset="0"/>
                <a:ea typeface="ＭＳ Ｐゴシック" pitchFamily="34" charset="-128"/>
                <a:cs typeface="Arial Bold" pitchFamily="34" charset="0"/>
              </a:rPr>
              <a:t>PROBLEM</a:t>
            </a:r>
          </a:p>
        </p:txBody>
      </p:sp>
      <p:pic>
        <p:nvPicPr>
          <p:cNvPr id="1026" name="Picture 2" descr="HH…. – Autistic Ni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6092" y="1828800"/>
            <a:ext cx="5000625" cy="3809999"/>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93ACF71B-127A-6D40-B800-A4CE07E86F18}"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71701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5D4B-97C3-AC40-BC71-F3A41B186B04}"/>
              </a:ext>
            </a:extLst>
          </p:cNvPr>
          <p:cNvSpPr>
            <a:spLocks noGrp="1"/>
          </p:cNvSpPr>
          <p:nvPr>
            <p:ph type="title"/>
          </p:nvPr>
        </p:nvSpPr>
        <p:spPr/>
        <p:txBody>
          <a:bodyPr>
            <a:normAutofit/>
          </a:bodyPr>
          <a:lstStyle/>
          <a:p>
            <a:r>
              <a:rPr lang="en-US" b="1" dirty="0">
                <a:solidFill>
                  <a:srgbClr val="0070C0"/>
                </a:solidFill>
                <a:latin typeface="+mn-lt"/>
              </a:rPr>
              <a:t>Epidemic of Abuse and Sexual Assault for people with IDD  </a:t>
            </a:r>
          </a:p>
        </p:txBody>
      </p:sp>
      <p:sp>
        <p:nvSpPr>
          <p:cNvPr id="3" name="Date Placeholder 2">
            <a:extLst>
              <a:ext uri="{FF2B5EF4-FFF2-40B4-BE49-F238E27FC236}">
                <a16:creationId xmlns:a16="http://schemas.microsoft.com/office/drawing/2014/main" id="{6D204D33-815D-3ACE-2E2E-D1A8DE0B2ACF}"/>
              </a:ext>
            </a:extLst>
          </p:cNvPr>
          <p:cNvSpPr>
            <a:spLocks noGrp="1"/>
          </p:cNvSpPr>
          <p:nvPr>
            <p:ph type="dt" sz="half" idx="10"/>
          </p:nvPr>
        </p:nvSpPr>
        <p:spPr/>
        <p:txBody>
          <a:bodyPr/>
          <a:lstStyle/>
          <a:p>
            <a:fld id="{2A0D7E4F-263C-8F4A-BC09-1DA4982A0DCB}" type="datetime1">
              <a:rPr lang="en-US" smtClean="0"/>
              <a:t>2/7/23</a:t>
            </a:fld>
            <a:endParaRPr lang="en-US"/>
          </a:p>
        </p:txBody>
      </p:sp>
      <p:sp>
        <p:nvSpPr>
          <p:cNvPr id="4" name="Footer Placeholder 3">
            <a:extLst>
              <a:ext uri="{FF2B5EF4-FFF2-40B4-BE49-F238E27FC236}">
                <a16:creationId xmlns:a16="http://schemas.microsoft.com/office/drawing/2014/main" id="{56E3CDDA-8113-8A49-806A-36EB371BD238}"/>
              </a:ext>
            </a:extLst>
          </p:cNvPr>
          <p:cNvSpPr>
            <a:spLocks noGrp="1"/>
          </p:cNvSpPr>
          <p:nvPr>
            <p:ph type="ftr" sz="quarter" idx="11"/>
          </p:nvPr>
        </p:nvSpPr>
        <p:spPr/>
        <p:txBody>
          <a:bodyPr/>
          <a:lstStyle/>
          <a:p>
            <a:r>
              <a:rPr lang="en-US"/>
              <a:t>Dellinger-Wray VCU Partnership for People with Disabilities </a:t>
            </a:r>
          </a:p>
        </p:txBody>
      </p:sp>
      <p:sp>
        <p:nvSpPr>
          <p:cNvPr id="10" name="TextBox 9">
            <a:extLst>
              <a:ext uri="{FF2B5EF4-FFF2-40B4-BE49-F238E27FC236}">
                <a16:creationId xmlns:a16="http://schemas.microsoft.com/office/drawing/2014/main" id="{11DA7D67-2C1C-D147-B730-CF4F56177588}"/>
              </a:ext>
            </a:extLst>
          </p:cNvPr>
          <p:cNvSpPr txBox="1"/>
          <p:nvPr/>
        </p:nvSpPr>
        <p:spPr>
          <a:xfrm>
            <a:off x="3791658" y="3366151"/>
            <a:ext cx="2122164" cy="461665"/>
          </a:xfrm>
          <a:prstGeom prst="rect">
            <a:avLst/>
          </a:prstGeom>
          <a:noFill/>
        </p:spPr>
        <p:txBody>
          <a:bodyPr wrap="square" rtlCol="0">
            <a:spAutoFit/>
          </a:bodyPr>
          <a:lstStyle/>
          <a:p>
            <a:r>
              <a:rPr lang="en-US" sz="2400" dirty="0"/>
              <a:t>     </a:t>
            </a:r>
            <a:r>
              <a:rPr lang="en-US" sz="2400" b="1" dirty="0">
                <a:solidFill>
                  <a:srgbClr val="7030A0"/>
                </a:solidFill>
              </a:rPr>
              <a:t>83%       32% </a:t>
            </a:r>
          </a:p>
        </p:txBody>
      </p:sp>
      <p:pic>
        <p:nvPicPr>
          <p:cNvPr id="1030" name="Picture 6" descr="25 Fun Facts About What Makes Men and Women Different - Ask The Scientists">
            <a:extLst>
              <a:ext uri="{FF2B5EF4-FFF2-40B4-BE49-F238E27FC236}">
                <a16:creationId xmlns:a16="http://schemas.microsoft.com/office/drawing/2014/main" id="{3EF73C2C-044E-A044-81F0-D81DC79FE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124" y="2103610"/>
            <a:ext cx="1957756" cy="9941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C676A7-006D-6F41-9754-FC9B9AF12CBA}"/>
              </a:ext>
            </a:extLst>
          </p:cNvPr>
          <p:cNvSpPr txBox="1"/>
          <p:nvPr/>
        </p:nvSpPr>
        <p:spPr>
          <a:xfrm>
            <a:off x="4102321" y="3829898"/>
            <a:ext cx="1922930" cy="1061829"/>
          </a:xfrm>
          <a:prstGeom prst="rect">
            <a:avLst/>
          </a:prstGeom>
          <a:noFill/>
        </p:spPr>
        <p:txBody>
          <a:bodyPr wrap="square" rtlCol="0">
            <a:spAutoFit/>
          </a:bodyPr>
          <a:lstStyle/>
          <a:p>
            <a:r>
              <a:rPr lang="en-US" sz="1350" dirty="0"/>
              <a:t>83% of women and 32% of men are victims of sexual assault at some point in their lifetime. </a:t>
            </a:r>
            <a:r>
              <a:rPr lang="en-US" sz="900" dirty="0"/>
              <a:t>(Johnson &amp;Sigler, 2000) </a:t>
            </a:r>
          </a:p>
        </p:txBody>
      </p:sp>
      <p:sp>
        <p:nvSpPr>
          <p:cNvPr id="12" name="TextBox 11">
            <a:extLst>
              <a:ext uri="{FF2B5EF4-FFF2-40B4-BE49-F238E27FC236}">
                <a16:creationId xmlns:a16="http://schemas.microsoft.com/office/drawing/2014/main" id="{C047850D-3B89-A94F-8713-37BCF8694EFD}"/>
              </a:ext>
            </a:extLst>
          </p:cNvPr>
          <p:cNvSpPr txBox="1"/>
          <p:nvPr/>
        </p:nvSpPr>
        <p:spPr>
          <a:xfrm>
            <a:off x="7387005" y="3486150"/>
            <a:ext cx="1128346" cy="461665"/>
          </a:xfrm>
          <a:prstGeom prst="rect">
            <a:avLst/>
          </a:prstGeom>
          <a:noFill/>
        </p:spPr>
        <p:txBody>
          <a:bodyPr wrap="square" rtlCol="0">
            <a:spAutoFit/>
          </a:bodyPr>
          <a:lstStyle/>
          <a:p>
            <a:r>
              <a:rPr lang="en-US" sz="2400" dirty="0">
                <a:solidFill>
                  <a:srgbClr val="7030A0"/>
                </a:solidFill>
              </a:rPr>
              <a:t>    49% </a:t>
            </a:r>
          </a:p>
        </p:txBody>
      </p:sp>
      <p:sp>
        <p:nvSpPr>
          <p:cNvPr id="14" name="TextBox 13">
            <a:extLst>
              <a:ext uri="{FF2B5EF4-FFF2-40B4-BE49-F238E27FC236}">
                <a16:creationId xmlns:a16="http://schemas.microsoft.com/office/drawing/2014/main" id="{456B6605-5B51-234E-9084-D3ED2ACF0B57}"/>
              </a:ext>
            </a:extLst>
          </p:cNvPr>
          <p:cNvSpPr txBox="1"/>
          <p:nvPr/>
        </p:nvSpPr>
        <p:spPr>
          <a:xfrm>
            <a:off x="7461986" y="4106159"/>
            <a:ext cx="1492623" cy="1408078"/>
          </a:xfrm>
          <a:prstGeom prst="rect">
            <a:avLst/>
          </a:prstGeom>
          <a:noFill/>
        </p:spPr>
        <p:txBody>
          <a:bodyPr wrap="square" rtlCol="0">
            <a:spAutoFit/>
          </a:bodyPr>
          <a:lstStyle/>
          <a:p>
            <a:r>
              <a:rPr lang="en-US" sz="1350" dirty="0"/>
              <a:t>49% of  people who are victims of sexual violence will experience </a:t>
            </a:r>
            <a:r>
              <a:rPr lang="en-US" sz="1350" b="1" dirty="0">
                <a:solidFill>
                  <a:srgbClr val="7030A0"/>
                </a:solidFill>
              </a:rPr>
              <a:t>10 or more incidents  </a:t>
            </a:r>
            <a:r>
              <a:rPr lang="en-US" sz="900" dirty="0"/>
              <a:t>(</a:t>
            </a:r>
            <a:r>
              <a:rPr lang="en-US" sz="900" dirty="0" err="1"/>
              <a:t>Valenti</a:t>
            </a:r>
            <a:r>
              <a:rPr lang="en-US" sz="900" dirty="0"/>
              <a:t>-Heim &amp; Schwartz, 1995)  </a:t>
            </a:r>
          </a:p>
        </p:txBody>
      </p:sp>
      <p:pic>
        <p:nvPicPr>
          <p:cNvPr id="1036" name="Picture 12" descr="10+ Hadiths about Women">
            <a:extLst>
              <a:ext uri="{FF2B5EF4-FFF2-40B4-BE49-F238E27FC236}">
                <a16:creationId xmlns:a16="http://schemas.microsoft.com/office/drawing/2014/main" id="{828CA7D1-0763-0A49-BCCC-9C5717E99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846" y="2221008"/>
            <a:ext cx="1742986" cy="106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90 People Images, Stock Photos &amp;amp; Vectors | Shutterstock">
            <a:extLst>
              <a:ext uri="{FF2B5EF4-FFF2-40B4-BE49-F238E27FC236}">
                <a16:creationId xmlns:a16="http://schemas.microsoft.com/office/drawing/2014/main" id="{A8A239FD-9444-1646-B7EC-228CA1376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12" y="1637393"/>
            <a:ext cx="3016788" cy="18443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3FB28C-F75F-AF40-999E-607006E0D718}"/>
              </a:ext>
            </a:extLst>
          </p:cNvPr>
          <p:cNvSpPr txBox="1"/>
          <p:nvPr/>
        </p:nvSpPr>
        <p:spPr>
          <a:xfrm>
            <a:off x="0" y="3566941"/>
            <a:ext cx="2974206" cy="415498"/>
          </a:xfrm>
          <a:prstGeom prst="rect">
            <a:avLst/>
          </a:prstGeom>
          <a:noFill/>
        </p:spPr>
        <p:txBody>
          <a:bodyPr wrap="square" rtlCol="0">
            <a:spAutoFit/>
          </a:bodyPr>
          <a:lstStyle/>
          <a:p>
            <a:r>
              <a:rPr lang="en-US" sz="2100" b="1" dirty="0">
                <a:solidFill>
                  <a:srgbClr val="7030A0"/>
                </a:solidFill>
              </a:rPr>
              <a:t>90% women 86% of men </a:t>
            </a:r>
          </a:p>
        </p:txBody>
      </p:sp>
      <p:sp>
        <p:nvSpPr>
          <p:cNvPr id="17" name="TextBox 16">
            <a:extLst>
              <a:ext uri="{FF2B5EF4-FFF2-40B4-BE49-F238E27FC236}">
                <a16:creationId xmlns:a16="http://schemas.microsoft.com/office/drawing/2014/main" id="{54CED086-366B-9D40-ADA9-759984732D82}"/>
              </a:ext>
            </a:extLst>
          </p:cNvPr>
          <p:cNvSpPr txBox="1"/>
          <p:nvPr/>
        </p:nvSpPr>
        <p:spPr>
          <a:xfrm>
            <a:off x="189392" y="4010569"/>
            <a:ext cx="1546651" cy="507831"/>
          </a:xfrm>
          <a:prstGeom prst="rect">
            <a:avLst/>
          </a:prstGeom>
          <a:noFill/>
        </p:spPr>
        <p:txBody>
          <a:bodyPr wrap="square" rtlCol="0">
            <a:spAutoFit/>
          </a:bodyPr>
          <a:lstStyle/>
          <a:p>
            <a:r>
              <a:rPr lang="en-US" sz="1350" dirty="0"/>
              <a:t>Experience abuse in their lifetime</a:t>
            </a:r>
          </a:p>
        </p:txBody>
      </p:sp>
    </p:spTree>
    <p:extLst>
      <p:ext uri="{BB962C8B-B14F-4D97-AF65-F5344CB8AC3E}">
        <p14:creationId xmlns:p14="http://schemas.microsoft.com/office/powerpoint/2010/main" val="4255696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Justice Statistics (2021)</a:t>
            </a:r>
          </a:p>
        </p:txBody>
      </p:sp>
      <p:sp>
        <p:nvSpPr>
          <p:cNvPr id="3" name="Content Placeholder 2"/>
          <p:cNvSpPr>
            <a:spLocks noGrp="1"/>
          </p:cNvSpPr>
          <p:nvPr>
            <p:ph idx="1"/>
          </p:nvPr>
        </p:nvSpPr>
        <p:spPr/>
        <p:txBody>
          <a:bodyPr>
            <a:normAutofit/>
          </a:bodyPr>
          <a:lstStyle/>
          <a:p>
            <a:pPr>
              <a:buFont typeface="Wingdings" charset="2"/>
              <a:buChar char="v"/>
            </a:pPr>
            <a:r>
              <a:rPr lang="en-US" sz="3200" dirty="0"/>
              <a:t>A higher percentage of violence against people with disabilities was </a:t>
            </a:r>
            <a:r>
              <a:rPr lang="en-US" sz="3200" dirty="0">
                <a:solidFill>
                  <a:srgbClr val="FF0000"/>
                </a:solidFill>
              </a:rPr>
              <a:t>committed by persons the victim knew well or who were casual acquaintances </a:t>
            </a:r>
            <a:r>
              <a:rPr lang="en-US" sz="3200" dirty="0"/>
              <a:t>than for victims without disabilities. </a:t>
            </a:r>
          </a:p>
          <a:p>
            <a:pPr>
              <a:buFont typeface="Wingdings" charset="2"/>
              <a:buChar char="v"/>
            </a:pPr>
            <a:r>
              <a:rPr lang="en-US" sz="3200" dirty="0"/>
              <a:t>People with </a:t>
            </a:r>
            <a:r>
              <a:rPr lang="en-US" sz="3200" dirty="0">
                <a:solidFill>
                  <a:srgbClr val="FF0000"/>
                </a:solidFill>
              </a:rPr>
              <a:t>cognitive disabilities </a:t>
            </a:r>
            <a:r>
              <a:rPr lang="en-US" sz="3200" dirty="0"/>
              <a:t>had </a:t>
            </a:r>
            <a:r>
              <a:rPr lang="en-US" sz="3200" dirty="0">
                <a:solidFill>
                  <a:srgbClr val="FF0000"/>
                </a:solidFill>
              </a:rPr>
              <a:t>highest victimization rate </a:t>
            </a:r>
            <a:r>
              <a:rPr lang="en-US" sz="3200" dirty="0"/>
              <a:t>among the disability types measured for total violent crime. </a:t>
            </a:r>
          </a:p>
        </p:txBody>
      </p:sp>
      <p:sp>
        <p:nvSpPr>
          <p:cNvPr id="5" name="Date Placeholder 4"/>
          <p:cNvSpPr>
            <a:spLocks noGrp="1"/>
          </p:cNvSpPr>
          <p:nvPr>
            <p:ph type="dt" sz="half" idx="10"/>
          </p:nvPr>
        </p:nvSpPr>
        <p:spPr/>
        <p:txBody>
          <a:bodyPr/>
          <a:lstStyle/>
          <a:p>
            <a:fld id="{A0B1B414-1235-7C4A-B13F-1D6312284316}" type="datetime1">
              <a:rPr lang="en-US" smtClean="0"/>
              <a:t>2/7/23</a:t>
            </a:fld>
            <a:endParaRPr lang="en-US"/>
          </a:p>
        </p:txBody>
      </p:sp>
      <p:sp>
        <p:nvSpPr>
          <p:cNvPr id="4" name="Footer Placeholder 3"/>
          <p:cNvSpPr>
            <a:spLocks noGrp="1"/>
          </p:cNvSpPr>
          <p:nvPr>
            <p:ph type="ftr" sz="quarter" idx="11"/>
          </p:nvPr>
        </p:nvSpPr>
        <p:spPr/>
        <p:txBody>
          <a:bodyPr/>
          <a:lstStyle/>
          <a:p>
            <a:r>
              <a:rPr lang="en-US"/>
              <a:t>Dellinger-Wray VCU Partnership for People with Disabilities </a:t>
            </a:r>
          </a:p>
        </p:txBody>
      </p:sp>
    </p:spTree>
    <p:extLst>
      <p:ext uri="{BB962C8B-B14F-4D97-AF65-F5344CB8AC3E}">
        <p14:creationId xmlns:p14="http://schemas.microsoft.com/office/powerpoint/2010/main" val="323085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 people with disabilities, abuse occurs: </a:t>
            </a:r>
          </a:p>
        </p:txBody>
      </p:sp>
      <p:sp>
        <p:nvSpPr>
          <p:cNvPr id="3" name="Content Placeholder 2"/>
          <p:cNvSpPr>
            <a:spLocks noGrp="1"/>
          </p:cNvSpPr>
          <p:nvPr>
            <p:ph idx="1"/>
          </p:nvPr>
        </p:nvSpPr>
        <p:spPr>
          <a:xfrm>
            <a:off x="457200" y="1600200"/>
            <a:ext cx="8229600" cy="4724400"/>
          </a:xfrm>
        </p:spPr>
        <p:txBody>
          <a:bodyPr>
            <a:normAutofit/>
          </a:bodyPr>
          <a:lstStyle/>
          <a:p>
            <a:pPr defTabSz="912879">
              <a:spcBef>
                <a:spcPct val="0"/>
              </a:spcBef>
              <a:buFontTx/>
              <a:buChar char="•"/>
            </a:pPr>
            <a:r>
              <a:rPr lang="en-US" sz="2800" dirty="0"/>
              <a:t>Children with disabilities are </a:t>
            </a:r>
            <a:r>
              <a:rPr lang="en-US" sz="2800" b="1" dirty="0">
                <a:solidFill>
                  <a:srgbClr val="FF0000"/>
                </a:solidFill>
              </a:rPr>
              <a:t>at least three times more likely </a:t>
            </a:r>
            <a:r>
              <a:rPr lang="en-US" sz="2800" dirty="0"/>
              <a:t>to be abused or neglected than their peers without disabilities (Jones et al., 2012), and they are more likely to be </a:t>
            </a:r>
            <a:r>
              <a:rPr lang="en-US" sz="2800" b="1" dirty="0">
                <a:solidFill>
                  <a:srgbClr val="FF0000"/>
                </a:solidFill>
              </a:rPr>
              <a:t>seriously injured or harmed </a:t>
            </a:r>
            <a:r>
              <a:rPr lang="en-US" sz="2800" dirty="0"/>
              <a:t>by maltreatment (</a:t>
            </a:r>
            <a:r>
              <a:rPr lang="en-US" sz="2800" dirty="0" err="1"/>
              <a:t>Sedlak</a:t>
            </a:r>
            <a:r>
              <a:rPr lang="en-US" sz="2800" dirty="0"/>
              <a:t> et al., 2010). </a:t>
            </a:r>
          </a:p>
          <a:p>
            <a:pPr marL="0" indent="0" defTabSz="912879">
              <a:spcBef>
                <a:spcPct val="0"/>
              </a:spcBef>
              <a:buNone/>
            </a:pPr>
            <a:endParaRPr lang="en-US" altLang="en-US" sz="2800" b="1" dirty="0">
              <a:solidFill>
                <a:srgbClr val="FF0000"/>
              </a:solidFill>
              <a:ea typeface="ＭＳ Ｐゴシック" pitchFamily="34" charset="-128"/>
            </a:endParaRPr>
          </a:p>
          <a:p>
            <a:pPr defTabSz="912879">
              <a:spcBef>
                <a:spcPct val="0"/>
              </a:spcBef>
              <a:buFontTx/>
              <a:buChar char="•"/>
            </a:pPr>
            <a:r>
              <a:rPr lang="en-US" altLang="en-US" sz="2800" b="1" dirty="0">
                <a:solidFill>
                  <a:srgbClr val="FF0000"/>
                </a:solidFill>
                <a:ea typeface="ＭＳ Ｐゴシック" pitchFamily="34" charset="-128"/>
              </a:rPr>
              <a:t>Four times as likely </a:t>
            </a:r>
            <a:r>
              <a:rPr lang="en-US" altLang="en-US" sz="2800" dirty="0">
                <a:ea typeface="ＭＳ Ｐゴシック" pitchFamily="34" charset="-128"/>
              </a:rPr>
              <a:t>to be victims of crime</a:t>
            </a:r>
          </a:p>
          <a:p>
            <a:pPr marL="0" indent="0" defTabSz="912879">
              <a:spcBef>
                <a:spcPct val="0"/>
              </a:spcBef>
              <a:buNone/>
            </a:pPr>
            <a:r>
              <a:rPr lang="en-US" altLang="en-US" sz="2800" dirty="0">
                <a:ea typeface="ＭＳ Ｐゴシック" pitchFamily="34" charset="-128"/>
              </a:rPr>
              <a:t> (Van Cleve &amp; Davis, 2006) </a:t>
            </a:r>
          </a:p>
          <a:p>
            <a:pPr marL="0" indent="0" defTabSz="912879">
              <a:spcBef>
                <a:spcPct val="0"/>
              </a:spcBef>
              <a:buNone/>
            </a:pPr>
            <a:endParaRPr lang="en-US" altLang="en-US" sz="2800" dirty="0">
              <a:ea typeface="ＭＳ Ｐゴシック" pitchFamily="34" charset="-128"/>
            </a:endParaRPr>
          </a:p>
          <a:p>
            <a:pPr defTabSz="912879">
              <a:spcBef>
                <a:spcPct val="0"/>
              </a:spcBef>
              <a:buFontTx/>
              <a:buChar char="•"/>
            </a:pPr>
            <a:r>
              <a:rPr lang="en-US" altLang="en-US" sz="2800" dirty="0">
                <a:ea typeface="ＭＳ Ｐゴシック" pitchFamily="34" charset="-128"/>
              </a:rPr>
              <a:t>Children with </a:t>
            </a:r>
            <a:r>
              <a:rPr lang="en-US" altLang="en-US" sz="2800" b="1" dirty="0">
                <a:ea typeface="ＭＳ Ｐゴシック" pitchFamily="34" charset="-128"/>
              </a:rPr>
              <a:t>behavioral health conditions </a:t>
            </a:r>
            <a:r>
              <a:rPr lang="en-US" altLang="en-US" sz="2800" dirty="0">
                <a:ea typeface="ＭＳ Ｐゴシック" pitchFamily="34" charset="-128"/>
              </a:rPr>
              <a:t>who were maltreated before age 3 were </a:t>
            </a:r>
            <a:r>
              <a:rPr lang="en-US" altLang="en-US" sz="2800" b="1" dirty="0">
                <a:solidFill>
                  <a:srgbClr val="FF0000"/>
                </a:solidFill>
                <a:ea typeface="ＭＳ Ｐゴシック" pitchFamily="34" charset="-128"/>
              </a:rPr>
              <a:t>10 times more likely</a:t>
            </a:r>
            <a:r>
              <a:rPr lang="en-US" altLang="en-US" sz="2800" b="1" dirty="0">
                <a:ea typeface="ＭＳ Ｐゴシック" pitchFamily="34" charset="-128"/>
              </a:rPr>
              <a:t> </a:t>
            </a:r>
            <a:r>
              <a:rPr lang="en-US" altLang="en-US" sz="2800" dirty="0">
                <a:ea typeface="ＭＳ Ｐゴシック" pitchFamily="34" charset="-128"/>
              </a:rPr>
              <a:t>to be maltreated again (</a:t>
            </a:r>
            <a:r>
              <a:rPr lang="en-US" altLang="en-US" sz="2800" dirty="0" err="1">
                <a:ea typeface="ＭＳ Ｐゴシック" pitchFamily="34" charset="-128"/>
              </a:rPr>
              <a:t>Jaudes</a:t>
            </a:r>
            <a:r>
              <a:rPr lang="en-US" altLang="en-US" sz="2800" dirty="0">
                <a:ea typeface="ＭＳ Ｐゴシック" pitchFamily="34" charset="-128"/>
              </a:rPr>
              <a:t>&amp; Mackey-</a:t>
            </a:r>
            <a:r>
              <a:rPr lang="en-US" altLang="en-US" sz="2800" dirty="0" err="1">
                <a:ea typeface="ＭＳ Ｐゴシック" pitchFamily="34" charset="-128"/>
              </a:rPr>
              <a:t>Bilaver</a:t>
            </a:r>
            <a:r>
              <a:rPr lang="en-US" altLang="en-US" sz="2800" dirty="0">
                <a:ea typeface="ＭＳ Ｐゴシック" pitchFamily="34" charset="-128"/>
              </a:rPr>
              <a:t>, 2008)</a:t>
            </a:r>
          </a:p>
        </p:txBody>
      </p:sp>
      <p:sp>
        <p:nvSpPr>
          <p:cNvPr id="5" name="Date Placeholder 4"/>
          <p:cNvSpPr>
            <a:spLocks noGrp="1"/>
          </p:cNvSpPr>
          <p:nvPr>
            <p:ph type="dt" sz="half" idx="10"/>
          </p:nvPr>
        </p:nvSpPr>
        <p:spPr/>
        <p:txBody>
          <a:bodyPr/>
          <a:lstStyle/>
          <a:p>
            <a:fld id="{C94B3776-3C72-0746-AB23-E0D735C37AB2}"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316795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30D7E-FCCE-8A49-BBD5-5FE922FAE323}"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sp>
        <p:nvSpPr>
          <p:cNvPr id="5" name="Content Placeholder 4"/>
          <p:cNvSpPr>
            <a:spLocks noGrp="1"/>
          </p:cNvSpPr>
          <p:nvPr>
            <p:ph sz="half" idx="4294967295"/>
          </p:nvPr>
        </p:nvSpPr>
        <p:spPr>
          <a:xfrm>
            <a:off x="5105400" y="1600200"/>
            <a:ext cx="4038600" cy="4525963"/>
          </a:xfrm>
        </p:spPr>
        <p:txBody>
          <a:bodyPr>
            <a:normAutofit/>
          </a:bodyPr>
          <a:lstStyle/>
          <a:p>
            <a:pPr algn="ctr">
              <a:buNone/>
            </a:pPr>
            <a:r>
              <a:rPr lang="en-US" sz="3200" dirty="0">
                <a:latin typeface="Albertus Extra Bold" pitchFamily="34" charset="0"/>
              </a:rPr>
              <a:t>Are</a:t>
            </a:r>
          </a:p>
          <a:p>
            <a:pPr algn="ctr">
              <a:buNone/>
            </a:pPr>
            <a:r>
              <a:rPr lang="en-US" sz="3200" dirty="0">
                <a:latin typeface="Albertus Extra Bold" pitchFamily="34" charset="0"/>
              </a:rPr>
              <a:t>PEOPLE WITH DISABILITITES </a:t>
            </a:r>
            <a:br>
              <a:rPr lang="en-US" sz="3200" dirty="0">
                <a:latin typeface="Albertus Extra Bold" pitchFamily="34" charset="0"/>
              </a:rPr>
            </a:br>
            <a:r>
              <a:rPr lang="en-US" sz="3200" dirty="0">
                <a:latin typeface="Albertus Extra Bold" pitchFamily="34" charset="0"/>
              </a:rPr>
              <a:t>ABUSED </a:t>
            </a:r>
          </a:p>
          <a:p>
            <a:pPr algn="ctr">
              <a:buNone/>
            </a:pPr>
            <a:r>
              <a:rPr lang="en-US" sz="3200" dirty="0">
                <a:latin typeface="Albertus Extra Bold" pitchFamily="34" charset="0"/>
              </a:rPr>
              <a:t>at such</a:t>
            </a:r>
          </a:p>
          <a:p>
            <a:pPr algn="ctr">
              <a:buNone/>
            </a:pPr>
            <a:r>
              <a:rPr lang="en-US" sz="3200" dirty="0">
                <a:latin typeface="Albertus Extra Bold" pitchFamily="34" charset="0"/>
              </a:rPr>
              <a:t> EPEDEMIC RATES? </a:t>
            </a:r>
            <a:endParaRPr lang="en-US" sz="3200" dirty="0"/>
          </a:p>
        </p:txBody>
      </p:sp>
      <p:pic>
        <p:nvPicPr>
          <p:cNvPr id="8" name="Content Placeholder 6"/>
          <p:cNvPicPr>
            <a:picLocks noChangeAspect="1"/>
          </p:cNvPicPr>
          <p:nvPr/>
        </p:nvPicPr>
        <p:blipFill>
          <a:blip r:embed="rId3"/>
          <a:stretch>
            <a:fillRect/>
          </a:stretch>
        </p:blipFill>
        <p:spPr>
          <a:xfrm>
            <a:off x="436179" y="1584434"/>
            <a:ext cx="4918443" cy="3673366"/>
          </a:xfrm>
          <a:prstGeom prst="rect">
            <a:avLst/>
          </a:prstGeom>
        </p:spPr>
      </p:pic>
    </p:spTree>
    <p:extLst>
      <p:ext uri="{BB962C8B-B14F-4D97-AF65-F5344CB8AC3E}">
        <p14:creationId xmlns:p14="http://schemas.microsoft.com/office/powerpoint/2010/main" val="26550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239000"/>
          </a:xfrm>
          <a:prstGeom prst="rect">
            <a:avLst/>
          </a:prstGeom>
        </p:spPr>
      </p:pic>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normAutofit/>
          </a:bodyPr>
          <a:lstStyle/>
          <a:p>
            <a:r>
              <a:rPr lang="en-US" dirty="0"/>
              <a:t>Skewed Boundaries</a:t>
            </a:r>
          </a:p>
        </p:txBody>
      </p:sp>
      <p:sp>
        <p:nvSpPr>
          <p:cNvPr id="3" name="Footer Placeholder 2"/>
          <p:cNvSpPr>
            <a:spLocks noGrp="1"/>
          </p:cNvSpPr>
          <p:nvPr>
            <p:ph type="ftr" sz="quarter" idx="4294967295"/>
          </p:nvPr>
        </p:nvSpPr>
        <p:spPr>
          <a:xfrm>
            <a:off x="0" y="6356350"/>
            <a:ext cx="2895600" cy="365125"/>
          </a:xfrm>
        </p:spPr>
        <p:txBody>
          <a:bodyPr>
            <a:normAutofit lnSpcReduction="10000"/>
          </a:bodyPr>
          <a:lstStyle/>
          <a:p>
            <a:r>
              <a:rPr lang="en-US"/>
              <a:t>VCU Partnership for People with Disabilities- Dellinger-Wray </a:t>
            </a:r>
          </a:p>
        </p:txBody>
      </p:sp>
    </p:spTree>
    <p:extLst>
      <p:ext uri="{BB962C8B-B14F-4D97-AF65-F5344CB8AC3E}">
        <p14:creationId xmlns:p14="http://schemas.microsoft.com/office/powerpoint/2010/main" val="1402331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risks of social isolation">
            <a:extLst>
              <a:ext uri="{FF2B5EF4-FFF2-40B4-BE49-F238E27FC236}">
                <a16:creationId xmlns:a16="http://schemas.microsoft.com/office/drawing/2014/main" id="{A9013DB5-8E29-4641-A421-3DF3B5CE4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440762"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FA6678-B51F-2F42-A36B-AFE85D288F37}"/>
              </a:ext>
            </a:extLst>
          </p:cNvPr>
          <p:cNvSpPr txBox="1"/>
          <p:nvPr/>
        </p:nvSpPr>
        <p:spPr>
          <a:xfrm>
            <a:off x="381000" y="457200"/>
            <a:ext cx="3048000" cy="523220"/>
          </a:xfrm>
          <a:prstGeom prst="rect">
            <a:avLst/>
          </a:prstGeom>
          <a:noFill/>
        </p:spPr>
        <p:txBody>
          <a:bodyPr wrap="square" rtlCol="0">
            <a:spAutoFit/>
          </a:bodyPr>
          <a:lstStyle/>
          <a:p>
            <a:r>
              <a:rPr lang="en-US" sz="2800" b="1" dirty="0">
                <a:solidFill>
                  <a:schemeClr val="bg1"/>
                </a:solidFill>
              </a:rPr>
              <a:t>Isolation </a:t>
            </a:r>
          </a:p>
        </p:txBody>
      </p:sp>
      <p:sp>
        <p:nvSpPr>
          <p:cNvPr id="2" name="Date Placeholder 1">
            <a:extLst>
              <a:ext uri="{FF2B5EF4-FFF2-40B4-BE49-F238E27FC236}">
                <a16:creationId xmlns:a16="http://schemas.microsoft.com/office/drawing/2014/main" id="{805E6B1C-3C94-25FD-692A-BAAB7DF73CD0}"/>
              </a:ext>
            </a:extLst>
          </p:cNvPr>
          <p:cNvSpPr>
            <a:spLocks noGrp="1"/>
          </p:cNvSpPr>
          <p:nvPr>
            <p:ph type="dt" sz="half" idx="10"/>
          </p:nvPr>
        </p:nvSpPr>
        <p:spPr/>
        <p:txBody>
          <a:bodyPr/>
          <a:lstStyle/>
          <a:p>
            <a:fld id="{253E6EC9-AC6B-1144-976E-0C8C0523EFC8}" type="datetime1">
              <a:rPr lang="en-US" smtClean="0"/>
              <a:t>2/7/23</a:t>
            </a:fld>
            <a:endParaRPr lang="en-US"/>
          </a:p>
        </p:txBody>
      </p:sp>
      <p:sp>
        <p:nvSpPr>
          <p:cNvPr id="3" name="Footer Placeholder 2">
            <a:extLst>
              <a:ext uri="{FF2B5EF4-FFF2-40B4-BE49-F238E27FC236}">
                <a16:creationId xmlns:a16="http://schemas.microsoft.com/office/drawing/2014/main" id="{617E118C-2CC9-AB09-050C-6436EB88FF9D}"/>
              </a:ext>
            </a:extLst>
          </p:cNvPr>
          <p:cNvSpPr>
            <a:spLocks noGrp="1"/>
          </p:cNvSpPr>
          <p:nvPr>
            <p:ph type="ftr" sz="quarter" idx="11"/>
          </p:nvPr>
        </p:nvSpPr>
        <p:spPr/>
        <p:txBody>
          <a:bodyPr/>
          <a:lstStyle/>
          <a:p>
            <a:r>
              <a:rPr lang="en-US"/>
              <a:t>Dellinger-Wray VCU Partnership for People with Disabilities </a:t>
            </a:r>
          </a:p>
        </p:txBody>
      </p:sp>
    </p:spTree>
    <p:extLst>
      <p:ext uri="{BB962C8B-B14F-4D97-AF65-F5344CB8AC3E}">
        <p14:creationId xmlns:p14="http://schemas.microsoft.com/office/powerpoint/2010/main" val="300626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D3E7C14-E8B6-F446-A09B-4134F73E2933}"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3" name="Picture 2" descr="urse Trainer, BCBA, &amp; Home Care Provider Careers - Siddharth 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3" y="914400"/>
            <a:ext cx="89916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579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BA8FCE1-2A02-E24E-A6A8-6B1405622B0B}"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2050" name="Picture 2" descr="he Trauma of Abuse | The Abuse Expose' with Secret An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495800" cy="419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83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dirty="0">
                <a:solidFill>
                  <a:prstClr val="black"/>
                </a:solidFill>
              </a:rPr>
              <a:t>Trained compliance</a:t>
            </a:r>
            <a:br>
              <a:rPr lang="en-US" dirty="0">
                <a:solidFill>
                  <a:prstClr val="black"/>
                </a:solidFill>
              </a:rPr>
            </a:br>
            <a:r>
              <a:rPr lang="en-US" sz="2700" dirty="0">
                <a:solidFill>
                  <a:prstClr val="black"/>
                </a:solidFill>
              </a:rPr>
              <a:t> (</a:t>
            </a:r>
            <a:r>
              <a:rPr lang="en-US" sz="2700" dirty="0" err="1">
                <a:solidFill>
                  <a:prstClr val="black"/>
                </a:solidFill>
              </a:rPr>
              <a:t>Tharinger</a:t>
            </a:r>
            <a:r>
              <a:rPr lang="en-US" sz="2700" dirty="0">
                <a:solidFill>
                  <a:prstClr val="black"/>
                </a:solidFill>
              </a:rPr>
              <a:t>, Horton, &amp; </a:t>
            </a:r>
            <a:r>
              <a:rPr lang="en-US" sz="2700" dirty="0" err="1">
                <a:solidFill>
                  <a:prstClr val="black"/>
                </a:solidFill>
              </a:rPr>
              <a:t>Millea</a:t>
            </a:r>
            <a:r>
              <a:rPr lang="en-US" sz="2700" dirty="0">
                <a:solidFill>
                  <a:prstClr val="black"/>
                </a:solidFill>
              </a:rPr>
              <a:t>, 1990) </a:t>
            </a:r>
            <a:br>
              <a:rPr lang="en-US" sz="2700" dirty="0">
                <a:solidFill>
                  <a:prstClr val="black"/>
                </a:solidFill>
              </a:rPr>
            </a:br>
            <a:endParaRPr lang="en-US" sz="2700" dirty="0"/>
          </a:p>
        </p:txBody>
      </p:sp>
      <p:sp>
        <p:nvSpPr>
          <p:cNvPr id="5" name="Date Placeholder 4"/>
          <p:cNvSpPr>
            <a:spLocks noGrp="1"/>
          </p:cNvSpPr>
          <p:nvPr>
            <p:ph type="dt" sz="half" idx="10"/>
          </p:nvPr>
        </p:nvSpPr>
        <p:spPr/>
        <p:txBody>
          <a:bodyPr/>
          <a:lstStyle/>
          <a:p>
            <a:fld id="{05B6CFE1-206D-5648-AC1F-EB3B314D2D29}"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
        <p:nvSpPr>
          <p:cNvPr id="3" name="Rectangle 2"/>
          <p:cNvSpPr/>
          <p:nvPr/>
        </p:nvSpPr>
        <p:spPr>
          <a:xfrm>
            <a:off x="457200" y="1752599"/>
            <a:ext cx="8305800" cy="4647426"/>
          </a:xfrm>
          <a:prstGeom prst="rect">
            <a:avLst/>
          </a:prstGeom>
        </p:spPr>
        <p:txBody>
          <a:bodyPr wrap="square">
            <a:spAutoFit/>
          </a:bodyPr>
          <a:lstStyle/>
          <a:p>
            <a:r>
              <a:rPr lang="en-US" sz="4000" dirty="0">
                <a:latin typeface="Calibri" charset="0"/>
                <a:ea typeface="Calibri" charset="0"/>
                <a:cs typeface="Times New Roman" charset="0"/>
              </a:rPr>
              <a:t> </a:t>
            </a:r>
          </a:p>
          <a:p>
            <a:pPr algn="ctr"/>
            <a:r>
              <a:rPr lang="en-US" sz="3600" dirty="0">
                <a:latin typeface="Calibri" charset="0"/>
                <a:ea typeface="Calibri" charset="0"/>
                <a:cs typeface="Times New Roman" charset="0"/>
              </a:rPr>
              <a:t>“When you have a disability, people are always telling you, ‘Do as this person says! Do as this person says’ and all this other stuff.” </a:t>
            </a:r>
          </a:p>
          <a:p>
            <a:endParaRPr lang="en-US" sz="3600" dirty="0">
              <a:effectLst/>
              <a:latin typeface="Calibri" charset="0"/>
              <a:ea typeface="Calibri" charset="0"/>
              <a:cs typeface="Times New Roman" charset="0"/>
            </a:endParaRPr>
          </a:p>
          <a:p>
            <a:pPr algn="ctr"/>
            <a:r>
              <a:rPr lang="en-US" sz="3600" i="1" dirty="0">
                <a:latin typeface="Calibri" charset="0"/>
                <a:ea typeface="Calibri" charset="0"/>
                <a:cs typeface="Times New Roman" charset="0"/>
              </a:rPr>
              <a:t>Thomas </a:t>
            </a:r>
            <a:r>
              <a:rPr lang="en-US" sz="3600" i="1" dirty="0" err="1">
                <a:latin typeface="Calibri" charset="0"/>
                <a:ea typeface="Calibri" charset="0"/>
                <a:cs typeface="Times New Roman" charset="0"/>
              </a:rPr>
              <a:t>Mangrum</a:t>
            </a:r>
            <a:r>
              <a:rPr lang="en-US" sz="3600" i="1" dirty="0">
                <a:latin typeface="Calibri" charset="0"/>
                <a:ea typeface="Calibri" charset="0"/>
                <a:cs typeface="Times New Roman" charset="0"/>
              </a:rPr>
              <a:t> – Washington, DC</a:t>
            </a:r>
          </a:p>
          <a:p>
            <a:endParaRPr lang="en-US" sz="4000" dirty="0">
              <a:effectLst/>
              <a:latin typeface="Calibri" charset="0"/>
              <a:ea typeface="Calibri" charset="0"/>
              <a:cs typeface="Times New Roman" charset="0"/>
            </a:endParaRPr>
          </a:p>
        </p:txBody>
      </p:sp>
    </p:spTree>
    <p:extLst>
      <p:ext uri="{BB962C8B-B14F-4D97-AF65-F5344CB8AC3E}">
        <p14:creationId xmlns:p14="http://schemas.microsoft.com/office/powerpoint/2010/main" val="161673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pic>
        <p:nvPicPr>
          <p:cNvPr id="7" name="Content Placeholder 6"/>
          <p:cNvPicPr>
            <a:picLocks noGrp="1" noChangeAspect="1"/>
          </p:cNvPicPr>
          <p:nvPr>
            <p:ph idx="1"/>
          </p:nvPr>
        </p:nvPicPr>
        <p:blipFill>
          <a:blip r:embed="rId3"/>
          <a:stretch>
            <a:fillRect/>
          </a:stretch>
        </p:blipFill>
        <p:spPr>
          <a:xfrm>
            <a:off x="2396331" y="1825625"/>
            <a:ext cx="4351338" cy="4351338"/>
          </a:xfrm>
          <a:prstGeom prst="rect">
            <a:avLst/>
          </a:prstGeom>
        </p:spPr>
      </p:pic>
      <p:sp>
        <p:nvSpPr>
          <p:cNvPr id="3" name="Date Placeholder 2"/>
          <p:cNvSpPr>
            <a:spLocks noGrp="1"/>
          </p:cNvSpPr>
          <p:nvPr>
            <p:ph type="dt" sz="half" idx="10"/>
          </p:nvPr>
        </p:nvSpPr>
        <p:spPr/>
        <p:txBody>
          <a:bodyPr/>
          <a:lstStyle/>
          <a:p>
            <a:fld id="{3537A8FF-D377-994C-A668-A427D1526487}"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000839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AC1DE-13C2-7D49-8FB9-83842B5392E1}"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sp>
        <p:nvSpPr>
          <p:cNvPr id="4" name="AutoShape 2" descr="upporting Student-Survivors with Disabilities and Deaf Student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188654" cy="6858000"/>
          </a:xfrm>
          <a:prstGeom prst="rect">
            <a:avLst/>
          </a:prstGeom>
        </p:spPr>
      </p:pic>
    </p:spTree>
    <p:extLst>
      <p:ext uri="{BB962C8B-B14F-4D97-AF65-F5344CB8AC3E}">
        <p14:creationId xmlns:p14="http://schemas.microsoft.com/office/powerpoint/2010/main" val="1707382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6" y="38100"/>
            <a:ext cx="8959850" cy="671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Rectangle 2"/>
          <p:cNvSpPr>
            <a:spLocks noGrp="1" noChangeArrowheads="1"/>
          </p:cNvSpPr>
          <p:nvPr>
            <p:ph type="title"/>
          </p:nvPr>
        </p:nvSpPr>
        <p:spPr/>
        <p:txBody>
          <a:bodyPr>
            <a:normAutofit/>
          </a:bodyPr>
          <a:lstStyle/>
          <a:p>
            <a:r>
              <a:rPr lang="en-US" dirty="0">
                <a:solidFill>
                  <a:schemeClr val="bg1"/>
                </a:solidFill>
              </a:rPr>
              <a:t>Power and Control Issues </a:t>
            </a:r>
          </a:p>
        </p:txBody>
      </p:sp>
      <p:sp>
        <p:nvSpPr>
          <p:cNvPr id="3" name="Date Placeholder 2"/>
          <p:cNvSpPr>
            <a:spLocks noGrp="1"/>
          </p:cNvSpPr>
          <p:nvPr>
            <p:ph type="dt" sz="half" idx="10"/>
          </p:nvPr>
        </p:nvSpPr>
        <p:spPr/>
        <p:txBody>
          <a:bodyPr/>
          <a:lstStyle/>
          <a:p>
            <a:fld id="{E5AD8AA0-2ACB-904D-8438-5529579E59FA}"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797716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Abusers </a:t>
            </a:r>
            <a:r>
              <a:rPr lang="en-US" i="1" dirty="0"/>
              <a:t>are</a:t>
            </a:r>
            <a:r>
              <a:rPr lang="en-US" dirty="0"/>
              <a:t> able to control their behavior, they do it all the time! </a:t>
            </a:r>
          </a:p>
        </p:txBody>
      </p:sp>
      <p:sp>
        <p:nvSpPr>
          <p:cNvPr id="3" name="Content Placeholder 2"/>
          <p:cNvSpPr>
            <a:spLocks noGrp="1"/>
          </p:cNvSpPr>
          <p:nvPr>
            <p:ph idx="1"/>
          </p:nvPr>
        </p:nvSpPr>
        <p:spPr/>
        <p:txBody>
          <a:bodyPr>
            <a:normAutofit/>
          </a:bodyPr>
          <a:lstStyle/>
          <a:p>
            <a:r>
              <a:rPr lang="en-US" dirty="0"/>
              <a:t>Abusers pick and choose who they abuse</a:t>
            </a:r>
          </a:p>
          <a:p>
            <a:r>
              <a:rPr lang="en-US" dirty="0"/>
              <a:t>Abusers carefully choose where and when to abuse</a:t>
            </a:r>
          </a:p>
          <a:p>
            <a:r>
              <a:rPr lang="en-US" dirty="0"/>
              <a:t>Abusers are able to stop their behaviors when it benefits them</a:t>
            </a:r>
          </a:p>
          <a:p>
            <a:r>
              <a:rPr lang="en-US" dirty="0"/>
              <a:t>Violent abusers usually target their blows in a place where they won’t show</a:t>
            </a:r>
          </a:p>
          <a:p>
            <a:r>
              <a:rPr lang="en-US" sz="1000" dirty="0"/>
              <a:t>Melinda Smith, M.A., and Jeanne Segal, Ph.D. Last updated: April 2012</a:t>
            </a:r>
            <a:r>
              <a:rPr lang="en-US" dirty="0"/>
              <a:t>.</a:t>
            </a:r>
          </a:p>
          <a:p>
            <a:endParaRPr lang="en-US" dirty="0"/>
          </a:p>
        </p:txBody>
      </p:sp>
      <p:sp>
        <p:nvSpPr>
          <p:cNvPr id="5" name="Date Placeholder 4"/>
          <p:cNvSpPr>
            <a:spLocks noGrp="1"/>
          </p:cNvSpPr>
          <p:nvPr>
            <p:ph type="dt" sz="half" idx="10"/>
          </p:nvPr>
        </p:nvSpPr>
        <p:spPr/>
        <p:txBody>
          <a:bodyPr/>
          <a:lstStyle/>
          <a:p>
            <a:fld id="{9F22ACDD-AEC1-1141-A716-925481703E53}"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962853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Signs of External Authority </a:t>
            </a:r>
          </a:p>
        </p:txBody>
      </p:sp>
      <p:sp>
        <p:nvSpPr>
          <p:cNvPr id="10" name="Content Placeholder 9"/>
          <p:cNvSpPr>
            <a:spLocks noGrp="1"/>
          </p:cNvSpPr>
          <p:nvPr>
            <p:ph sz="half" idx="1"/>
          </p:nvPr>
        </p:nvSpPr>
        <p:spPr/>
        <p:txBody>
          <a:bodyPr>
            <a:normAutofit/>
          </a:bodyPr>
          <a:lstStyle/>
          <a:p>
            <a:r>
              <a:rPr lang="en-US" dirty="0"/>
              <a:t>Access to paper, pens, computer</a:t>
            </a:r>
          </a:p>
          <a:p>
            <a:r>
              <a:rPr lang="en-US" dirty="0"/>
              <a:t>Jewelry, stylish appearance</a:t>
            </a:r>
          </a:p>
          <a:p>
            <a:r>
              <a:rPr lang="en-US" dirty="0"/>
              <a:t>Body language</a:t>
            </a:r>
          </a:p>
          <a:p>
            <a:r>
              <a:rPr lang="en-US" dirty="0"/>
              <a:t>Initiating greeting/touch</a:t>
            </a:r>
          </a:p>
          <a:p>
            <a:pPr>
              <a:buNone/>
            </a:pPr>
            <a:r>
              <a:rPr lang="en-US" dirty="0"/>
              <a:t>	</a:t>
            </a:r>
            <a:r>
              <a:rPr lang="en-US" sz="2000" dirty="0"/>
              <a:t>(</a:t>
            </a:r>
            <a:r>
              <a:rPr lang="en-US" sz="2000" dirty="0" err="1"/>
              <a:t>B.Franz</a:t>
            </a:r>
            <a:r>
              <a:rPr lang="en-US" sz="2000" dirty="0"/>
              <a:t>, 2014)  </a:t>
            </a:r>
          </a:p>
        </p:txBody>
      </p:sp>
      <p:pic>
        <p:nvPicPr>
          <p:cNvPr id="6146" name="Picture 2" descr="oung Beautiful African American Woman Writing Something On Clipboard..  Stock Photo, Pi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27383" y="1825625"/>
            <a:ext cx="2889734"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CE6E1AB2-9A92-0746-BD74-416A14F15755}"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16317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6" y="1600200"/>
            <a:ext cx="8812434" cy="4800601"/>
          </a:xfrm>
          <a:prstGeom prst="rect">
            <a:avLst/>
          </a:prstGeom>
        </p:spPr>
      </p:pic>
      <p:sp>
        <p:nvSpPr>
          <p:cNvPr id="3" name="Title 2"/>
          <p:cNvSpPr>
            <a:spLocks noGrp="1"/>
          </p:cNvSpPr>
          <p:nvPr>
            <p:ph type="title"/>
          </p:nvPr>
        </p:nvSpPr>
        <p:spPr/>
        <p:txBody>
          <a:bodyPr>
            <a:normAutofit/>
          </a:bodyPr>
          <a:lstStyle/>
          <a:p>
            <a:r>
              <a:rPr lang="en-US" dirty="0"/>
              <a:t>Cultural Myths and Attitudes</a:t>
            </a:r>
          </a:p>
        </p:txBody>
      </p:sp>
      <p:sp>
        <p:nvSpPr>
          <p:cNvPr id="5" name="Date Placeholder 4"/>
          <p:cNvSpPr>
            <a:spLocks noGrp="1"/>
          </p:cNvSpPr>
          <p:nvPr>
            <p:ph type="dt" sz="half" idx="10"/>
          </p:nvPr>
        </p:nvSpPr>
        <p:spPr/>
        <p:txBody>
          <a:bodyPr/>
          <a:lstStyle/>
          <a:p>
            <a:fld id="{46257AAF-2E0F-7A44-B8E9-7C747F624773}"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26831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701"/>
            <a:ext cx="8229600" cy="1143000"/>
          </a:xfrm>
        </p:spPr>
        <p:txBody>
          <a:bodyPr>
            <a:normAutofit/>
          </a:bodyPr>
          <a:lstStyle/>
          <a:p>
            <a:pPr algn="ctr"/>
            <a:r>
              <a:rPr lang="en-US" b="1" dirty="0">
                <a:latin typeface="+mn-lt"/>
              </a:rPr>
              <a:t>“You must be SO________”</a:t>
            </a:r>
          </a:p>
        </p:txBody>
      </p:sp>
      <p:sp>
        <p:nvSpPr>
          <p:cNvPr id="4" name="Date Placeholder 3"/>
          <p:cNvSpPr>
            <a:spLocks noGrp="1"/>
          </p:cNvSpPr>
          <p:nvPr>
            <p:ph type="dt" sz="half" idx="10"/>
          </p:nvPr>
        </p:nvSpPr>
        <p:spPr/>
        <p:txBody>
          <a:bodyPr/>
          <a:lstStyle/>
          <a:p>
            <a:fld id="{C89C0897-3CC0-CB48-B589-D14D3F42682F}"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702" y="2060272"/>
            <a:ext cx="3268980" cy="28860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69" y="1979274"/>
            <a:ext cx="3048000" cy="304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1041" y="4495800"/>
            <a:ext cx="2970112" cy="1613761"/>
          </a:xfrm>
          <a:prstGeom prst="rect">
            <a:avLst/>
          </a:prstGeom>
        </p:spPr>
      </p:pic>
    </p:spTree>
    <p:extLst>
      <p:ext uri="{BB962C8B-B14F-4D97-AF65-F5344CB8AC3E}">
        <p14:creationId xmlns:p14="http://schemas.microsoft.com/office/powerpoint/2010/main" val="1039769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Abuse prevention strategies</a:t>
            </a:r>
            <a:br>
              <a:rPr lang="en-US" dirty="0"/>
            </a:br>
            <a:r>
              <a:rPr lang="en-US" dirty="0"/>
              <a:t> </a:t>
            </a:r>
          </a:p>
        </p:txBody>
      </p:sp>
      <p:sp>
        <p:nvSpPr>
          <p:cNvPr id="4" name="Date Placeholder 3"/>
          <p:cNvSpPr>
            <a:spLocks noGrp="1"/>
          </p:cNvSpPr>
          <p:nvPr>
            <p:ph type="dt" sz="half" idx="10"/>
          </p:nvPr>
        </p:nvSpPr>
        <p:spPr/>
        <p:txBody>
          <a:bodyPr/>
          <a:lstStyle/>
          <a:p>
            <a:fld id="{2F96A02D-E653-6F4C-814D-D9401A16E663}"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59194"/>
            <a:ext cx="5814060" cy="375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40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Shape 344"/>
          <p:cNvSpPr txBox="1"/>
          <p:nvPr/>
        </p:nvSpPr>
        <p:spPr>
          <a:xfrm>
            <a:off x="2360083" y="1821967"/>
            <a:ext cx="6625167" cy="622782"/>
          </a:xfrm>
          <a:prstGeom prst="rect">
            <a:avLst/>
          </a:prstGeom>
          <a:noFill/>
          <a:ln>
            <a:noFill/>
          </a:ln>
        </p:spPr>
        <p:txBody>
          <a:bodyPr lIns="91425" tIns="45700" rIns="91425" bIns="45700" anchor="ctr" anchorCtr="0">
            <a:noAutofit/>
          </a:bodyPr>
          <a:lstStyle/>
          <a:p>
            <a:pPr marL="0" marR="0" lvl="0" indent="0" algn="ctr" rtl="0">
              <a:lnSpc>
                <a:spcPct val="311111"/>
              </a:lnSpc>
              <a:spcBef>
                <a:spcPts val="0"/>
              </a:spcBef>
              <a:spcAft>
                <a:spcPts val="0"/>
              </a:spcAft>
              <a:buClr>
                <a:schemeClr val="dk1"/>
              </a:buClr>
              <a:buFont typeface="Cantarell"/>
              <a:buNone/>
            </a:pPr>
            <a:endParaRPr sz="1800" b="1" i="0" u="none" strike="noStrike" cap="none" baseline="0">
              <a:solidFill>
                <a:srgbClr val="75869B"/>
              </a:solidFill>
              <a:latin typeface="Arial"/>
              <a:ea typeface="Arial"/>
              <a:cs typeface="Arial"/>
              <a:sym typeface="Arial"/>
            </a:endParaRPr>
          </a:p>
        </p:txBody>
      </p:sp>
      <p:sp>
        <p:nvSpPr>
          <p:cNvPr id="4" name="Date Placeholder 3"/>
          <p:cNvSpPr>
            <a:spLocks noGrp="1"/>
          </p:cNvSpPr>
          <p:nvPr>
            <p:ph type="dt" sz="half" idx="10"/>
          </p:nvPr>
        </p:nvSpPr>
        <p:spPr/>
        <p:txBody>
          <a:bodyPr/>
          <a:lstStyle/>
          <a:p>
            <a:fld id="{B1453567-5323-CE4F-939D-C9452D61D174}"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028" y="674769"/>
            <a:ext cx="9338408" cy="5421231"/>
          </a:xfrm>
          <a:prstGeom prst="rect">
            <a:avLst/>
          </a:prstGeom>
        </p:spPr>
      </p:pic>
    </p:spTree>
    <p:extLst>
      <p:ext uri="{BB962C8B-B14F-4D97-AF65-F5344CB8AC3E}">
        <p14:creationId xmlns:p14="http://schemas.microsoft.com/office/powerpoint/2010/main" val="347471336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ed Bump by Dave Coverly for June 18, 2018 | GoComics.com | Funny cartoon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559"/>
            <a:ext cx="6324600" cy="690084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2CFAF13B-4556-294B-8FBA-3F2150800B96}"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43513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2AA721-98BD-3B42-9C99-69559DD45741}"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8194" name="Picture 2" descr="SK THE CUTIE BEFORE YOU TOUCH THE BOOTY Poster | Ky | Keep Cal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147457" cy="48387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 Diagonal Corner Rectangle 2"/>
          <p:cNvSpPr/>
          <p:nvPr/>
        </p:nvSpPr>
        <p:spPr>
          <a:xfrm>
            <a:off x="838200" y="990600"/>
            <a:ext cx="3733800" cy="4838700"/>
          </a:xfrm>
          <a:prstGeom prst="round2DiagRect">
            <a:avLst/>
          </a:prstGeom>
          <a:blipFill>
            <a:blip r:embed="rId4"/>
            <a:tile tx="0" ty="0" sx="100000" sy="100000" flip="none" algn="tl"/>
          </a:blipFill>
          <a:ln>
            <a:solidFill>
              <a:srgbClr val="518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a:ln w="9525" cmpd="sng">
                  <a:solidFill>
                    <a:schemeClr val="accent1"/>
                  </a:solidFill>
                  <a:prstDash val="solid"/>
                </a:ln>
                <a:solidFill>
                  <a:sysClr val="windowText" lastClr="000000"/>
                </a:solidFill>
                <a:effectLst>
                  <a:glow rad="38100">
                    <a:schemeClr val="accent1">
                      <a:alpha val="40000"/>
                    </a:schemeClr>
                  </a:glow>
                </a:effectLst>
              </a:rPr>
              <a:t>ASK  </a:t>
            </a:r>
          </a:p>
          <a:p>
            <a:pPr algn="ctr"/>
            <a:r>
              <a:rPr lang="en-US" sz="4000" b="1" spc="50" dirty="0">
                <a:ln w="9525" cmpd="sng">
                  <a:solidFill>
                    <a:schemeClr val="accent1"/>
                  </a:solidFill>
                  <a:prstDash val="solid"/>
                </a:ln>
                <a:solidFill>
                  <a:sysClr val="windowText" lastClr="000000"/>
                </a:solidFill>
                <a:effectLst>
                  <a:glow rad="38100">
                    <a:schemeClr val="accent1">
                      <a:alpha val="40000"/>
                    </a:schemeClr>
                  </a:glow>
                </a:effectLst>
              </a:rPr>
              <a:t>THE HUNK </a:t>
            </a:r>
          </a:p>
          <a:p>
            <a:pPr algn="ctr"/>
            <a:r>
              <a:rPr lang="en-US" sz="2800" b="1" spc="50" dirty="0">
                <a:ln w="9525" cmpd="sng">
                  <a:solidFill>
                    <a:schemeClr val="accent1"/>
                  </a:solidFill>
                  <a:prstDash val="solid"/>
                </a:ln>
                <a:solidFill>
                  <a:sysClr val="windowText" lastClr="000000"/>
                </a:solidFill>
                <a:effectLst>
                  <a:glow rad="38100">
                    <a:schemeClr val="accent1">
                      <a:alpha val="40000"/>
                    </a:schemeClr>
                  </a:glow>
                </a:effectLst>
              </a:rPr>
              <a:t>BEFORE YOU </a:t>
            </a:r>
          </a:p>
          <a:p>
            <a:pPr algn="ctr"/>
            <a:r>
              <a:rPr lang="en-US" sz="4000" b="1" spc="50" dirty="0">
                <a:ln w="9525" cmpd="sng">
                  <a:solidFill>
                    <a:schemeClr val="accent1"/>
                  </a:solidFill>
                  <a:prstDash val="solid"/>
                </a:ln>
                <a:solidFill>
                  <a:sysClr val="windowText" lastClr="000000"/>
                </a:solidFill>
                <a:effectLst>
                  <a:glow rad="38100">
                    <a:schemeClr val="accent1">
                      <a:alpha val="40000"/>
                    </a:schemeClr>
                  </a:glow>
                </a:effectLst>
              </a:rPr>
              <a:t>TOUCH THE</a:t>
            </a:r>
          </a:p>
          <a:p>
            <a:pPr algn="ctr"/>
            <a:r>
              <a:rPr lang="en-US" sz="4000" b="1" spc="50" dirty="0">
                <a:ln w="9525" cmpd="sng">
                  <a:solidFill>
                    <a:schemeClr val="accent1"/>
                  </a:solidFill>
                  <a:prstDash val="solid"/>
                </a:ln>
                <a:solidFill>
                  <a:sysClr val="windowText" lastClr="000000"/>
                </a:solidFill>
                <a:effectLst>
                  <a:glow rad="38100">
                    <a:schemeClr val="accent1">
                      <a:alpha val="40000"/>
                    </a:schemeClr>
                  </a:glow>
                </a:effectLst>
              </a:rPr>
              <a:t> JUNK </a:t>
            </a:r>
          </a:p>
        </p:txBody>
      </p:sp>
    </p:spTree>
    <p:extLst>
      <p:ext uri="{BB962C8B-B14F-4D97-AF65-F5344CB8AC3E}">
        <p14:creationId xmlns:p14="http://schemas.microsoft.com/office/powerpoint/2010/main" val="198271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endParaRPr lang="en-US" dirty="0"/>
          </a:p>
        </p:txBody>
      </p:sp>
      <p:sp>
        <p:nvSpPr>
          <p:cNvPr id="6" name="Date Placeholder 5"/>
          <p:cNvSpPr>
            <a:spLocks noGrp="1"/>
          </p:cNvSpPr>
          <p:nvPr>
            <p:ph type="dt" sz="half" idx="10"/>
          </p:nvPr>
        </p:nvSpPr>
        <p:spPr/>
        <p:txBody>
          <a:bodyPr/>
          <a:lstStyle/>
          <a:p>
            <a:fld id="{7104E969-5A9B-DC46-9C6A-58CC0B65FF47}"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5" name="Picture 4"/>
          <p:cNvPicPr>
            <a:picLocks noChangeAspect="1"/>
          </p:cNvPicPr>
          <p:nvPr/>
        </p:nvPicPr>
        <p:blipFill>
          <a:blip r:embed="rId3"/>
          <a:stretch>
            <a:fillRect/>
          </a:stretch>
        </p:blipFill>
        <p:spPr>
          <a:xfrm>
            <a:off x="513639" y="1600199"/>
            <a:ext cx="8325561" cy="4525963"/>
          </a:xfrm>
          <a:prstGeom prst="rect">
            <a:avLst/>
          </a:prstGeom>
        </p:spPr>
      </p:pic>
    </p:spTree>
    <p:extLst>
      <p:ext uri="{BB962C8B-B14F-4D97-AF65-F5344CB8AC3E}">
        <p14:creationId xmlns:p14="http://schemas.microsoft.com/office/powerpoint/2010/main" val="916287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B4A3B4-D65E-9746-88D3-72848A3F0D91}"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9218" name="Picture 2" descr=" Reflection: The Comfort of Touch for Family at End of Lif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54" y="3966411"/>
            <a:ext cx="293731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nior Caregiving: The Power of Tou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85800"/>
            <a:ext cx="3971925" cy="2643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 benefits of crying: Why do we cry, and when to seek s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80" y="444853"/>
            <a:ext cx="3377992"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8 African Woman Comforting Crying Mother Stock Pho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01311"/>
            <a:ext cx="3124200"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338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Rules for Healthy Touch </a:t>
            </a:r>
          </a:p>
        </p:txBody>
      </p:sp>
      <p:sp>
        <p:nvSpPr>
          <p:cNvPr id="5" name="Text Placeholder 4"/>
          <p:cNvSpPr>
            <a:spLocks noGrp="1"/>
          </p:cNvSpPr>
          <p:nvPr>
            <p:ph sz="half" idx="1"/>
          </p:nvPr>
        </p:nvSpPr>
        <p:spPr/>
        <p:txBody>
          <a:bodyPr>
            <a:normAutofit/>
          </a:bodyPr>
          <a:lstStyle/>
          <a:p>
            <a:r>
              <a:rPr lang="en-US" dirty="0"/>
              <a:t>YOU decide who touches you </a:t>
            </a:r>
          </a:p>
          <a:p>
            <a:r>
              <a:rPr lang="en-US" dirty="0"/>
              <a:t>YOU can change your mind </a:t>
            </a:r>
          </a:p>
          <a:p>
            <a:r>
              <a:rPr lang="en-US" dirty="0"/>
              <a:t>Intimate touch of private body areas are okay as long as both people agree and it takes place in a private place </a:t>
            </a:r>
          </a:p>
        </p:txBody>
      </p:sp>
      <p:sp>
        <p:nvSpPr>
          <p:cNvPr id="7" name="Content Placeholder 6"/>
          <p:cNvSpPr>
            <a:spLocks noGrp="1"/>
          </p:cNvSpPr>
          <p:nvPr>
            <p:ph sz="half" idx="2"/>
          </p:nvPr>
        </p:nvSpPr>
        <p:spPr/>
        <p:txBody>
          <a:bodyPr>
            <a:normAutofit/>
          </a:bodyPr>
          <a:lstStyle/>
          <a:p>
            <a:endParaRPr lang="en-US"/>
          </a:p>
        </p:txBody>
      </p:sp>
      <p:sp>
        <p:nvSpPr>
          <p:cNvPr id="4" name="Date Placeholder 3"/>
          <p:cNvSpPr>
            <a:spLocks noGrp="1"/>
          </p:cNvSpPr>
          <p:nvPr>
            <p:ph type="dt" sz="half" idx="10"/>
          </p:nvPr>
        </p:nvSpPr>
        <p:spPr/>
        <p:txBody>
          <a:bodyPr/>
          <a:lstStyle/>
          <a:p>
            <a:fld id="{E68B17F1-8D67-BE43-A91A-84184273D20F}"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4098" name="Picture 2" descr="e be like | The emperor's new groove, Emperors new groove, Favorite mov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17639"/>
            <a:ext cx="4257410" cy="470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C713A67-8417-7938-6AE4-B457B8F97B52}"/>
              </a:ext>
            </a:extLst>
          </p:cNvPr>
          <p:cNvSpPr>
            <a:spLocks noGrp="1"/>
          </p:cNvSpPr>
          <p:nvPr>
            <p:ph type="dt" sz="half" idx="10"/>
          </p:nvPr>
        </p:nvSpPr>
        <p:spPr/>
        <p:txBody>
          <a:bodyPr/>
          <a:lstStyle/>
          <a:p>
            <a:fld id="{3CC86D3D-CB52-4B42-B8E6-3C0992C18724}" type="datetime1">
              <a:rPr lang="en-US" smtClean="0"/>
              <a:t>2/7/23</a:t>
            </a:fld>
            <a:endParaRPr lang="en-US"/>
          </a:p>
        </p:txBody>
      </p:sp>
      <p:sp>
        <p:nvSpPr>
          <p:cNvPr id="6" name="Footer Placeholder 5">
            <a:extLst>
              <a:ext uri="{FF2B5EF4-FFF2-40B4-BE49-F238E27FC236}">
                <a16:creationId xmlns:a16="http://schemas.microsoft.com/office/drawing/2014/main" id="{1014FF28-6110-6F5D-675E-13D99578ADF5}"/>
              </a:ext>
            </a:extLst>
          </p:cNvPr>
          <p:cNvSpPr>
            <a:spLocks noGrp="1"/>
          </p:cNvSpPr>
          <p:nvPr>
            <p:ph type="ftr" sz="quarter" idx="11"/>
          </p:nvPr>
        </p:nvSpPr>
        <p:spPr/>
        <p:txBody>
          <a:bodyPr/>
          <a:lstStyle/>
          <a:p>
            <a:r>
              <a:rPr lang="en-US"/>
              <a:t>VCU Partnership for People with Disabilities- Dellinger-Wray </a:t>
            </a:r>
          </a:p>
        </p:txBody>
      </p:sp>
      <p:sp>
        <p:nvSpPr>
          <p:cNvPr id="2" name="Title 1">
            <a:extLst>
              <a:ext uri="{FF2B5EF4-FFF2-40B4-BE49-F238E27FC236}">
                <a16:creationId xmlns:a16="http://schemas.microsoft.com/office/drawing/2014/main" id="{8F40BDDE-B6ED-5735-1680-0DF22D9EA13D}"/>
              </a:ext>
            </a:extLst>
          </p:cNvPr>
          <p:cNvSpPr>
            <a:spLocks noGrp="1"/>
          </p:cNvSpPr>
          <p:nvPr>
            <p:ph type="title" idx="4294967295"/>
          </p:nvPr>
        </p:nvSpPr>
        <p:spPr>
          <a:xfrm>
            <a:off x="0" y="365125"/>
            <a:ext cx="8763000" cy="1325563"/>
          </a:xfrm>
        </p:spPr>
        <p:txBody>
          <a:bodyPr/>
          <a:lstStyle/>
          <a:p>
            <a:pPr algn="ctr"/>
            <a:r>
              <a:rPr lang="en-US" b="1" dirty="0">
                <a:latin typeface="+mn-lt"/>
              </a:rPr>
              <a:t>Body Parts are not dirty, secret or bad</a:t>
            </a:r>
          </a:p>
        </p:txBody>
      </p:sp>
      <p:pic>
        <p:nvPicPr>
          <p:cNvPr id="2050" name="Picture 2" descr="Marble Statue Group of the Three Graces | Roman | Imperial | The  Metropolitan Museum of Art">
            <a:extLst>
              <a:ext uri="{FF2B5EF4-FFF2-40B4-BE49-F238E27FC236}">
                <a16:creationId xmlns:a16="http://schemas.microsoft.com/office/drawing/2014/main" id="{0E8D3C18-A1DE-790F-0C68-7E4218922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68" y="4167951"/>
            <a:ext cx="3086100" cy="2553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Facts about Michelangelo's David. Read now - City Wonders">
            <a:extLst>
              <a:ext uri="{FF2B5EF4-FFF2-40B4-BE49-F238E27FC236}">
                <a16:creationId xmlns:a16="http://schemas.microsoft.com/office/drawing/2014/main" id="{F634BAD5-096A-1A8A-1AB2-9A22D49A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546210"/>
            <a:ext cx="3606800" cy="225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2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Bathing Suit Rule </a:t>
            </a:r>
          </a:p>
        </p:txBody>
      </p:sp>
      <p:sp>
        <p:nvSpPr>
          <p:cNvPr id="2" name="Date Placeholder 1"/>
          <p:cNvSpPr>
            <a:spLocks noGrp="1"/>
          </p:cNvSpPr>
          <p:nvPr>
            <p:ph type="dt" sz="half" idx="10"/>
          </p:nvPr>
        </p:nvSpPr>
        <p:spPr/>
        <p:txBody>
          <a:bodyPr/>
          <a:lstStyle/>
          <a:p>
            <a:fld id="{800683FD-5321-4A4C-BB61-D008CA75C2E1}" type="datetime1">
              <a:rPr lang="en-US" smtClean="0"/>
              <a:t>2/7/23</a:t>
            </a:fld>
            <a:endParaRPr lang="en-US"/>
          </a:p>
        </p:txBody>
      </p:sp>
      <p:sp>
        <p:nvSpPr>
          <p:cNvPr id="5" name="Footer Placeholder 4"/>
          <p:cNvSpPr>
            <a:spLocks noGrp="1"/>
          </p:cNvSpPr>
          <p:nvPr>
            <p:ph type="ftr" sz="quarter" idx="11"/>
          </p:nvPr>
        </p:nvSpPr>
        <p:spPr/>
        <p:txBody>
          <a:bodyPr/>
          <a:lstStyle/>
          <a:p>
            <a:r>
              <a:rPr lang="en-US"/>
              <a:t>VCU Partnership for People with Disabilities- Dellinger-Wray </a:t>
            </a:r>
          </a:p>
        </p:txBody>
      </p:sp>
      <p:pic>
        <p:nvPicPr>
          <p:cNvPr id="8" name="Picture 2" descr="e Safe: What is Sexual Abuse (Children) Social Story — PAAutis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17638"/>
            <a:ext cx="5648325" cy="481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131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idx="4294967295"/>
          </p:nvPr>
        </p:nvSpPr>
        <p:spPr>
          <a:xfrm>
            <a:off x="0" y="158750"/>
            <a:ext cx="8229600" cy="922338"/>
          </a:xfrm>
        </p:spPr>
        <p:txBody>
          <a:bodyPr>
            <a:normAutofit/>
          </a:bodyPr>
          <a:lstStyle/>
          <a:p>
            <a:pPr algn="ctr"/>
            <a:r>
              <a:rPr lang="en-US" dirty="0"/>
              <a:t>LEAP: Map of People in Your World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88" y="1166649"/>
            <a:ext cx="8499712" cy="54648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729" y="2528868"/>
            <a:ext cx="846827" cy="72216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943" y="1474698"/>
            <a:ext cx="900687" cy="76809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580" y="2586488"/>
            <a:ext cx="900687" cy="76809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838" y="4076651"/>
            <a:ext cx="900687" cy="76809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7856" y="4278128"/>
            <a:ext cx="900687" cy="76809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1944" y="2970537"/>
            <a:ext cx="900687" cy="76809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2288" y="4426019"/>
            <a:ext cx="900687" cy="768098"/>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0406" y="4278128"/>
            <a:ext cx="900687" cy="768098"/>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27289" y="5117060"/>
            <a:ext cx="1152525" cy="151447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1101" y="3565816"/>
            <a:ext cx="1104900" cy="1381125"/>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8650" y="5143026"/>
            <a:ext cx="1066800" cy="1514475"/>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588" y="3535271"/>
            <a:ext cx="1304925" cy="1552575"/>
          </a:xfrm>
          <a:prstGeom prst="rect">
            <a:avLst/>
          </a:prstGeom>
        </p:spPr>
      </p:pic>
      <p:sp>
        <p:nvSpPr>
          <p:cNvPr id="22" name="TextBox 21"/>
          <p:cNvSpPr txBox="1"/>
          <p:nvPr/>
        </p:nvSpPr>
        <p:spPr>
          <a:xfrm>
            <a:off x="3832964" y="5937338"/>
            <a:ext cx="1319592" cy="307777"/>
          </a:xfrm>
          <a:prstGeom prst="rect">
            <a:avLst/>
          </a:prstGeom>
          <a:solidFill>
            <a:schemeClr val="bg1"/>
          </a:solidFill>
        </p:spPr>
        <p:txBody>
          <a:bodyPr wrap="none" rtlCol="0">
            <a:spAutoFit/>
          </a:bodyPr>
          <a:lstStyle/>
          <a:p>
            <a:r>
              <a:rPr lang="en-US" dirty="0"/>
              <a:t>Acquaintance </a:t>
            </a:r>
          </a:p>
        </p:txBody>
      </p:sp>
      <p:sp>
        <p:nvSpPr>
          <p:cNvPr id="23" name="TextBox 22"/>
          <p:cNvSpPr txBox="1"/>
          <p:nvPr/>
        </p:nvSpPr>
        <p:spPr>
          <a:xfrm>
            <a:off x="4045906" y="5022937"/>
            <a:ext cx="830677" cy="307777"/>
          </a:xfrm>
          <a:prstGeom prst="rect">
            <a:avLst/>
          </a:prstGeom>
          <a:solidFill>
            <a:schemeClr val="bg1"/>
          </a:solidFill>
        </p:spPr>
        <p:txBody>
          <a:bodyPr wrap="none" rtlCol="0">
            <a:spAutoFit/>
          </a:bodyPr>
          <a:lstStyle/>
          <a:p>
            <a:r>
              <a:rPr lang="en-US" dirty="0"/>
              <a:t>Friends </a:t>
            </a:r>
          </a:p>
        </p:txBody>
      </p:sp>
      <p:sp>
        <p:nvSpPr>
          <p:cNvPr id="24" name="TextBox 23"/>
          <p:cNvSpPr txBox="1"/>
          <p:nvPr/>
        </p:nvSpPr>
        <p:spPr>
          <a:xfrm rot="20728388">
            <a:off x="6926892" y="3344449"/>
            <a:ext cx="833883" cy="261610"/>
          </a:xfrm>
          <a:prstGeom prst="rect">
            <a:avLst/>
          </a:prstGeom>
          <a:solidFill>
            <a:schemeClr val="bg1"/>
          </a:solidFill>
        </p:spPr>
        <p:txBody>
          <a:bodyPr wrap="none" rtlCol="0">
            <a:spAutoFit/>
          </a:bodyPr>
          <a:lstStyle/>
          <a:p>
            <a:r>
              <a:rPr lang="en-US" sz="1050" dirty="0"/>
              <a:t>Strangers </a:t>
            </a:r>
          </a:p>
        </p:txBody>
      </p:sp>
      <p:sp>
        <p:nvSpPr>
          <p:cNvPr id="25" name="TextBox 24"/>
          <p:cNvSpPr txBox="1"/>
          <p:nvPr/>
        </p:nvSpPr>
        <p:spPr>
          <a:xfrm>
            <a:off x="3494761" y="2467627"/>
            <a:ext cx="1678665" cy="276999"/>
          </a:xfrm>
          <a:prstGeom prst="rect">
            <a:avLst/>
          </a:prstGeom>
          <a:solidFill>
            <a:schemeClr val="bg1"/>
          </a:solidFill>
        </p:spPr>
        <p:txBody>
          <a:bodyPr wrap="none" rtlCol="0">
            <a:spAutoFit/>
          </a:bodyPr>
          <a:lstStyle/>
          <a:p>
            <a:r>
              <a:rPr lang="en-US" sz="1200" dirty="0"/>
              <a:t>Some Family/Friends </a:t>
            </a:r>
          </a:p>
        </p:txBody>
      </p:sp>
      <p:sp>
        <p:nvSpPr>
          <p:cNvPr id="26" name="TextBox 25"/>
          <p:cNvSpPr txBox="1"/>
          <p:nvPr/>
        </p:nvSpPr>
        <p:spPr>
          <a:xfrm>
            <a:off x="3720231" y="1653436"/>
            <a:ext cx="1220206" cy="307777"/>
          </a:xfrm>
          <a:prstGeom prst="rect">
            <a:avLst/>
          </a:prstGeom>
          <a:solidFill>
            <a:schemeClr val="bg1"/>
          </a:solidFill>
        </p:spPr>
        <p:txBody>
          <a:bodyPr wrap="none" rtlCol="0">
            <a:spAutoFit/>
          </a:bodyPr>
          <a:lstStyle/>
          <a:p>
            <a:r>
              <a:rPr lang="en-US" dirty="0"/>
              <a:t>Paid Support</a:t>
            </a:r>
          </a:p>
        </p:txBody>
      </p:sp>
    </p:spTree>
    <p:extLst>
      <p:ext uri="{BB962C8B-B14F-4D97-AF65-F5344CB8AC3E}">
        <p14:creationId xmlns:p14="http://schemas.microsoft.com/office/powerpoint/2010/main" val="183309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8757" y="136524"/>
            <a:ext cx="7886700" cy="1325563"/>
          </a:xfrm>
        </p:spPr>
        <p:txBody>
          <a:bodyPr>
            <a:normAutofit/>
          </a:bodyPr>
          <a:lstStyle/>
          <a:p>
            <a:pPr algn="ctr"/>
            <a:r>
              <a:rPr lang="en-US" sz="2400" b="1" dirty="0">
                <a:latin typeface="+mn-lt"/>
              </a:rPr>
              <a:t>Leadership for Empowerment and Abuse Prevention:    </a:t>
            </a:r>
            <a:r>
              <a:rPr lang="en-US" b="1" dirty="0">
                <a:latin typeface="+mn-lt"/>
              </a:rPr>
              <a:t>LEAP </a:t>
            </a:r>
          </a:p>
        </p:txBody>
      </p:sp>
      <p:graphicFrame>
        <p:nvGraphicFramePr>
          <p:cNvPr id="6" name="Content Placeholder 5">
            <a:extLst>
              <a:ext uri="{FF2B5EF4-FFF2-40B4-BE49-F238E27FC236}">
                <a16:creationId xmlns:a16="http://schemas.microsoft.com/office/drawing/2014/main" id="{F9C47FBA-51DC-69C8-7843-C92F4432AD1B}"/>
              </a:ext>
            </a:extLst>
          </p:cNvPr>
          <p:cNvGraphicFramePr>
            <a:graphicFrameLocks noGrp="1"/>
          </p:cNvGraphicFramePr>
          <p:nvPr>
            <p:ph idx="1"/>
            <p:extLst>
              <p:ext uri="{D42A27DB-BD31-4B8C-83A1-F6EECF244321}">
                <p14:modId xmlns:p14="http://schemas.microsoft.com/office/powerpoint/2010/main" val="396544906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B5464002-05C9-1040-9076-ABFDDEF0EC4A}"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pic>
        <p:nvPicPr>
          <p:cNvPr id="8" name="Picture 7">
            <a:extLst>
              <a:ext uri="{FF2B5EF4-FFF2-40B4-BE49-F238E27FC236}">
                <a16:creationId xmlns:a16="http://schemas.microsoft.com/office/drawing/2014/main" id="{10C8067A-A211-ABC0-8E89-665B7187A72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H="1">
            <a:off x="1570390" y="2188121"/>
            <a:ext cx="1458560" cy="712781"/>
          </a:xfrm>
          <a:prstGeom prst="rect">
            <a:avLst/>
          </a:prstGeom>
        </p:spPr>
      </p:pic>
      <p:sp>
        <p:nvSpPr>
          <p:cNvPr id="9" name="TextBox 8">
            <a:extLst>
              <a:ext uri="{FF2B5EF4-FFF2-40B4-BE49-F238E27FC236}">
                <a16:creationId xmlns:a16="http://schemas.microsoft.com/office/drawing/2014/main" id="{1047C4EF-F36B-C871-149D-7E63604CE19F}"/>
              </a:ext>
            </a:extLst>
          </p:cNvPr>
          <p:cNvSpPr txBox="1"/>
          <p:nvPr/>
        </p:nvSpPr>
        <p:spPr>
          <a:xfrm flipH="1">
            <a:off x="5482167" y="7270848"/>
            <a:ext cx="45719" cy="6047809"/>
          </a:xfrm>
          <a:prstGeom prst="rect">
            <a:avLst/>
          </a:prstGeom>
          <a:noFill/>
        </p:spPr>
        <p:txBody>
          <a:bodyPr wrap="square" rtlCol="0">
            <a:spAutoFit/>
          </a:bodyPr>
          <a:lstStyle/>
          <a:p>
            <a:r>
              <a:rPr lang="en-US" sz="900">
                <a:hlinkClick r:id="rId9" tooltip="https://www.cam.ac.uk/research/features/how-emotions-shape-our-work-life"/>
              </a:rPr>
              <a:t>This Photo</a:t>
            </a:r>
            <a:r>
              <a:rPr lang="en-US" sz="900"/>
              <a:t> by Unknown Author is licensed under </a:t>
            </a:r>
            <a:r>
              <a:rPr lang="en-US" sz="900">
                <a:hlinkClick r:id="rId10" tooltip="https://creativecommons.org/licenses/by/3.0/"/>
              </a:rPr>
              <a:t>CC BY</a:t>
            </a:r>
            <a:endParaRPr lang="en-US" sz="900"/>
          </a:p>
        </p:txBody>
      </p:sp>
      <p:pic>
        <p:nvPicPr>
          <p:cNvPr id="14" name="Picture 13">
            <a:extLst>
              <a:ext uri="{FF2B5EF4-FFF2-40B4-BE49-F238E27FC236}">
                <a16:creationId xmlns:a16="http://schemas.microsoft.com/office/drawing/2014/main" id="{BEB0BDAD-EEE8-9CCA-8A4D-43F21CE66E1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115050" y="1870077"/>
            <a:ext cx="1143000" cy="1371600"/>
          </a:xfrm>
          <a:prstGeom prst="rect">
            <a:avLst/>
          </a:prstGeom>
        </p:spPr>
      </p:pic>
      <p:pic>
        <p:nvPicPr>
          <p:cNvPr id="16" name="Picture 15">
            <a:extLst>
              <a:ext uri="{FF2B5EF4-FFF2-40B4-BE49-F238E27FC236}">
                <a16:creationId xmlns:a16="http://schemas.microsoft.com/office/drawing/2014/main" id="{9C570FBC-BF75-446E-A778-AF1DB5E555D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796673" y="1996028"/>
            <a:ext cx="1410868" cy="1056715"/>
          </a:xfrm>
          <a:prstGeom prst="rect">
            <a:avLst/>
          </a:prstGeom>
        </p:spPr>
      </p:pic>
      <p:pic>
        <p:nvPicPr>
          <p:cNvPr id="21" name="Picture 20">
            <a:extLst>
              <a:ext uri="{FF2B5EF4-FFF2-40B4-BE49-F238E27FC236}">
                <a16:creationId xmlns:a16="http://schemas.microsoft.com/office/drawing/2014/main" id="{BAAAD7B2-35F6-A20D-CDA4-574A77A5DB0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4114800" y="4450976"/>
            <a:ext cx="914400" cy="609600"/>
          </a:xfrm>
          <a:prstGeom prst="rect">
            <a:avLst/>
          </a:prstGeom>
        </p:spPr>
      </p:pic>
    </p:spTree>
    <p:extLst>
      <p:ext uri="{BB962C8B-B14F-4D97-AF65-F5344CB8AC3E}">
        <p14:creationId xmlns:p14="http://schemas.microsoft.com/office/powerpoint/2010/main" val="66898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Shape 161"/>
          <p:cNvSpPr txBox="1">
            <a:spLocks noGrp="1"/>
          </p:cNvSpPr>
          <p:nvPr>
            <p:ph type="title"/>
          </p:nvPr>
        </p:nvSpPr>
        <p:spPr>
          <a:xfrm>
            <a:off x="1981200" y="381000"/>
            <a:ext cx="5384039" cy="800358"/>
          </a:xfrm>
          <a:prstGeom prst="rect">
            <a:avLst/>
          </a:prstGeom>
          <a:solidFill>
            <a:schemeClr val="bg1"/>
          </a:solidFill>
        </p:spPr>
        <p:txBody>
          <a:bodyPr lIns="91425" tIns="91425" rIns="91425" bIns="91425" anchor="b" anchorCtr="0">
            <a:noAutofit/>
          </a:bodyPr>
          <a:lstStyle/>
          <a:p>
            <a:pPr algn="ctr">
              <a:spcBef>
                <a:spcPts val="0"/>
              </a:spcBef>
              <a:buNone/>
            </a:pPr>
            <a:r>
              <a:rPr lang="en" sz="4400" b="1" u="sng" dirty="0">
                <a:solidFill>
                  <a:schemeClr val="tx1"/>
                </a:solidFill>
                <a:latin typeface="+mn-lt"/>
              </a:rPr>
              <a:t>Types of Relationships</a:t>
            </a:r>
          </a:p>
        </p:txBody>
      </p:sp>
      <p:sp>
        <p:nvSpPr>
          <p:cNvPr id="4" name="TextBox 3">
            <a:extLst>
              <a:ext uri="{FF2B5EF4-FFF2-40B4-BE49-F238E27FC236}">
                <a16:creationId xmlns:a16="http://schemas.microsoft.com/office/drawing/2014/main" id="{19BCF8F9-0AAA-4931-8B7E-202A29C20EFF}"/>
              </a:ext>
            </a:extLst>
          </p:cNvPr>
          <p:cNvSpPr txBox="1"/>
          <p:nvPr/>
        </p:nvSpPr>
        <p:spPr>
          <a:xfrm>
            <a:off x="285906" y="1839446"/>
            <a:ext cx="2219325" cy="646331"/>
          </a:xfrm>
          <a:prstGeom prst="rect">
            <a:avLst/>
          </a:prstGeom>
          <a:noFill/>
        </p:spPr>
        <p:txBody>
          <a:bodyPr wrap="square" rtlCol="0">
            <a:spAutoFit/>
          </a:bodyPr>
          <a:lstStyle/>
          <a:p>
            <a:pPr algn="ctr"/>
            <a:r>
              <a:rPr lang="en-US" b="1" dirty="0"/>
              <a:t>Healthy </a:t>
            </a:r>
          </a:p>
          <a:p>
            <a:pPr algn="ctr"/>
            <a:r>
              <a:rPr lang="en-US" b="1" dirty="0"/>
              <a:t>Relationship</a:t>
            </a:r>
          </a:p>
        </p:txBody>
      </p:sp>
      <p:sp>
        <p:nvSpPr>
          <p:cNvPr id="5" name="TextBox 4">
            <a:extLst>
              <a:ext uri="{FF2B5EF4-FFF2-40B4-BE49-F238E27FC236}">
                <a16:creationId xmlns:a16="http://schemas.microsoft.com/office/drawing/2014/main" id="{EE348B86-C487-40FD-BF21-DB6E53DE5E38}"/>
              </a:ext>
            </a:extLst>
          </p:cNvPr>
          <p:cNvSpPr txBox="1"/>
          <p:nvPr/>
        </p:nvSpPr>
        <p:spPr>
          <a:xfrm>
            <a:off x="3354619" y="1839447"/>
            <a:ext cx="2434760" cy="646331"/>
          </a:xfrm>
          <a:prstGeom prst="rect">
            <a:avLst/>
          </a:prstGeom>
          <a:noFill/>
        </p:spPr>
        <p:txBody>
          <a:bodyPr wrap="square" rtlCol="0">
            <a:spAutoFit/>
          </a:bodyPr>
          <a:lstStyle/>
          <a:p>
            <a:pPr algn="ctr"/>
            <a:r>
              <a:rPr lang="en-US" b="1" dirty="0"/>
              <a:t>Confusing </a:t>
            </a:r>
          </a:p>
          <a:p>
            <a:pPr algn="ctr"/>
            <a:r>
              <a:rPr lang="en-US" b="1" dirty="0"/>
              <a:t>Relationship</a:t>
            </a:r>
          </a:p>
        </p:txBody>
      </p:sp>
      <p:sp>
        <p:nvSpPr>
          <p:cNvPr id="6" name="TextBox 5">
            <a:extLst>
              <a:ext uri="{FF2B5EF4-FFF2-40B4-BE49-F238E27FC236}">
                <a16:creationId xmlns:a16="http://schemas.microsoft.com/office/drawing/2014/main" id="{5FDB4A89-1BD9-404D-B677-DA68D76D70FF}"/>
              </a:ext>
            </a:extLst>
          </p:cNvPr>
          <p:cNvSpPr txBox="1"/>
          <p:nvPr/>
        </p:nvSpPr>
        <p:spPr>
          <a:xfrm>
            <a:off x="6396495" y="1849386"/>
            <a:ext cx="2434760" cy="646331"/>
          </a:xfrm>
          <a:prstGeom prst="rect">
            <a:avLst/>
          </a:prstGeom>
          <a:noFill/>
        </p:spPr>
        <p:txBody>
          <a:bodyPr wrap="square" rtlCol="0">
            <a:spAutoFit/>
          </a:bodyPr>
          <a:lstStyle/>
          <a:p>
            <a:pPr algn="ctr"/>
            <a:r>
              <a:rPr lang="en-US" b="1" dirty="0"/>
              <a:t>Unhealthy</a:t>
            </a:r>
            <a:r>
              <a:rPr lang="en-US" dirty="0"/>
              <a:t> </a:t>
            </a:r>
          </a:p>
          <a:p>
            <a:pPr algn="ctr"/>
            <a:r>
              <a:rPr lang="en-US" b="1" dirty="0"/>
              <a:t>Relationship</a:t>
            </a:r>
          </a:p>
        </p:txBody>
      </p:sp>
      <p:pic>
        <p:nvPicPr>
          <p:cNvPr id="8" name="Picture 7">
            <a:extLst>
              <a:ext uri="{FF2B5EF4-FFF2-40B4-BE49-F238E27FC236}">
                <a16:creationId xmlns:a16="http://schemas.microsoft.com/office/drawing/2014/main" id="{DFB6F4D5-72C8-42BD-AC3F-BA938184F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727" y="2762387"/>
            <a:ext cx="2044296" cy="2031023"/>
          </a:xfrm>
          <a:prstGeom prst="rect">
            <a:avLst/>
          </a:prstGeom>
        </p:spPr>
      </p:pic>
      <p:pic>
        <p:nvPicPr>
          <p:cNvPr id="10" name="Picture 9">
            <a:extLst>
              <a:ext uri="{FF2B5EF4-FFF2-40B4-BE49-F238E27FC236}">
                <a16:creationId xmlns:a16="http://schemas.microsoft.com/office/drawing/2014/main" id="{0FB0402B-27F0-4215-B74C-96434D04F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503" y="2762387"/>
            <a:ext cx="2057400" cy="2031023"/>
          </a:xfrm>
          <a:prstGeom prst="rect">
            <a:avLst/>
          </a:prstGeom>
        </p:spPr>
      </p:pic>
      <p:pic>
        <p:nvPicPr>
          <p:cNvPr id="12" name="Picture 11">
            <a:extLst>
              <a:ext uri="{FF2B5EF4-FFF2-40B4-BE49-F238E27FC236}">
                <a16:creationId xmlns:a16="http://schemas.microsoft.com/office/drawing/2014/main" id="{2674CBAB-2817-41E3-A1EC-8E5D1A819B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721" y="2880773"/>
            <a:ext cx="1913697" cy="1907773"/>
          </a:xfrm>
          <a:prstGeom prst="rect">
            <a:avLst/>
          </a:prstGeom>
        </p:spPr>
      </p:pic>
    </p:spTree>
    <p:extLst>
      <p:ext uri="{BB962C8B-B14F-4D97-AF65-F5344CB8AC3E}">
        <p14:creationId xmlns:p14="http://schemas.microsoft.com/office/powerpoint/2010/main" val="136419411"/>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1"/>
          </a:xfrm>
        </p:spPr>
        <p:txBody>
          <a:bodyPr/>
          <a:lstStyle/>
          <a:p>
            <a:pPr algn="ctr"/>
            <a:r>
              <a:rPr lang="en-US" b="1" dirty="0">
                <a:latin typeface="+mn-lt"/>
              </a:rPr>
              <a:t>Paid Support or Friend? </a:t>
            </a:r>
          </a:p>
        </p:txBody>
      </p:sp>
      <p:sp>
        <p:nvSpPr>
          <p:cNvPr id="3" name="Text Placeholder 2"/>
          <p:cNvSpPr>
            <a:spLocks noGrp="1"/>
          </p:cNvSpPr>
          <p:nvPr>
            <p:ph type="body" idx="1"/>
          </p:nvPr>
        </p:nvSpPr>
        <p:spPr>
          <a:xfrm>
            <a:off x="457200" y="707364"/>
            <a:ext cx="3810000" cy="685800"/>
          </a:xfrm>
        </p:spPr>
        <p:txBody>
          <a:bodyPr>
            <a:normAutofit/>
          </a:bodyPr>
          <a:lstStyle/>
          <a:p>
            <a:r>
              <a:rPr lang="en-US" dirty="0"/>
              <a:t>Paid Supporters </a:t>
            </a:r>
          </a:p>
        </p:txBody>
      </p:sp>
      <p:sp>
        <p:nvSpPr>
          <p:cNvPr id="11" name="Content Placeholder 10"/>
          <p:cNvSpPr>
            <a:spLocks noGrp="1"/>
          </p:cNvSpPr>
          <p:nvPr>
            <p:ph sz="half" idx="2"/>
          </p:nvPr>
        </p:nvSpPr>
        <p:spPr>
          <a:xfrm>
            <a:off x="457200" y="1393165"/>
            <a:ext cx="3810000" cy="3559836"/>
          </a:xfrm>
        </p:spPr>
        <p:txBody>
          <a:bodyPr>
            <a:normAutofit/>
          </a:bodyPr>
          <a:lstStyle/>
          <a:p>
            <a:r>
              <a:rPr lang="en-US" dirty="0"/>
              <a:t>Help you problem solve: Listen  </a:t>
            </a:r>
          </a:p>
          <a:p>
            <a:r>
              <a:rPr lang="en-US" dirty="0"/>
              <a:t>Celebrate your successes </a:t>
            </a:r>
          </a:p>
          <a:p>
            <a:r>
              <a:rPr lang="en-US" dirty="0"/>
              <a:t>Provide you with necessary assistance </a:t>
            </a:r>
          </a:p>
          <a:p>
            <a:r>
              <a:rPr lang="en-US" dirty="0"/>
              <a:t>Advocate with you for a better quality of life </a:t>
            </a:r>
          </a:p>
          <a:p>
            <a:r>
              <a:rPr lang="en-US" sz="3200" b="1" dirty="0">
                <a:solidFill>
                  <a:srgbClr val="FF0000"/>
                </a:solidFill>
              </a:rPr>
              <a:t>Receive Payment </a:t>
            </a:r>
          </a:p>
          <a:p>
            <a:endParaRPr lang="en-US" dirty="0"/>
          </a:p>
        </p:txBody>
      </p:sp>
      <p:sp>
        <p:nvSpPr>
          <p:cNvPr id="6" name="Text Placeholder 5"/>
          <p:cNvSpPr>
            <a:spLocks noGrp="1"/>
          </p:cNvSpPr>
          <p:nvPr>
            <p:ph type="body" sz="quarter" idx="3"/>
          </p:nvPr>
        </p:nvSpPr>
        <p:spPr>
          <a:xfrm>
            <a:off x="4456112" y="753402"/>
            <a:ext cx="4041775" cy="639762"/>
          </a:xfrm>
        </p:spPr>
        <p:txBody>
          <a:bodyPr/>
          <a:lstStyle/>
          <a:p>
            <a:r>
              <a:rPr lang="en-US" dirty="0"/>
              <a:t>Friends </a:t>
            </a:r>
          </a:p>
        </p:txBody>
      </p:sp>
      <p:sp>
        <p:nvSpPr>
          <p:cNvPr id="9" name="Content Placeholder 8"/>
          <p:cNvSpPr>
            <a:spLocks noGrp="1"/>
          </p:cNvSpPr>
          <p:nvPr>
            <p:ph sz="quarter" idx="4"/>
          </p:nvPr>
        </p:nvSpPr>
        <p:spPr>
          <a:xfrm>
            <a:off x="4572000" y="1393165"/>
            <a:ext cx="3967163" cy="2950235"/>
          </a:xfrm>
        </p:spPr>
        <p:txBody>
          <a:bodyPr>
            <a:normAutofit/>
          </a:bodyPr>
          <a:lstStyle/>
          <a:p>
            <a:r>
              <a:rPr lang="en-US" dirty="0"/>
              <a:t>Help you problem solve: Listen  </a:t>
            </a:r>
          </a:p>
          <a:p>
            <a:r>
              <a:rPr lang="en-US" dirty="0"/>
              <a:t>Celebrate your successes </a:t>
            </a:r>
          </a:p>
          <a:p>
            <a:r>
              <a:rPr lang="en-US" dirty="0"/>
              <a:t>Provide you with necessary assistance </a:t>
            </a:r>
          </a:p>
          <a:p>
            <a:r>
              <a:rPr lang="en-US" dirty="0"/>
              <a:t>Advocate with you for a better quality of life </a:t>
            </a:r>
          </a:p>
          <a:p>
            <a:endParaRPr lang="en-US" dirty="0"/>
          </a:p>
        </p:txBody>
      </p:sp>
      <p:sp>
        <p:nvSpPr>
          <p:cNvPr id="5" name="Date Placeholder 4"/>
          <p:cNvSpPr>
            <a:spLocks noGrp="1"/>
          </p:cNvSpPr>
          <p:nvPr>
            <p:ph type="dt" sz="half" idx="10"/>
          </p:nvPr>
        </p:nvSpPr>
        <p:spPr/>
        <p:txBody>
          <a:bodyPr/>
          <a:lstStyle/>
          <a:p>
            <a:fld id="{8FAC7638-C0EC-EA43-ABBA-7717ABD43ACF}"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13316" name="Picture 4" descr="ow to Celebrate Your Birthday - and Every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572000"/>
            <a:ext cx="3236912" cy="214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57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7"/>
            <a:ext cx="7772400" cy="1095375"/>
          </a:xfrm>
        </p:spPr>
        <p:txBody>
          <a:bodyPr>
            <a:normAutofit/>
          </a:bodyPr>
          <a:lstStyle/>
          <a:p>
            <a:r>
              <a:rPr lang="en-US" b="1" i="1" dirty="0">
                <a:latin typeface="+mn-lt"/>
              </a:rPr>
              <a:t>“Do you love me?   Are you still my friend?”</a:t>
            </a:r>
          </a:p>
        </p:txBody>
      </p:sp>
      <p:sp>
        <p:nvSpPr>
          <p:cNvPr id="9" name="Content Placeholder 8"/>
          <p:cNvSpPr>
            <a:spLocks noGrp="1"/>
          </p:cNvSpPr>
          <p:nvPr>
            <p:ph idx="1"/>
          </p:nvPr>
        </p:nvSpPr>
        <p:spPr/>
        <p:txBody>
          <a:bodyPr>
            <a:normAutofit/>
          </a:bodyPr>
          <a:lstStyle/>
          <a:p>
            <a:r>
              <a:rPr lang="en-US" dirty="0"/>
              <a:t>“I am not your friend but I love working with you”</a:t>
            </a:r>
          </a:p>
          <a:p>
            <a:r>
              <a:rPr lang="en-US" dirty="0"/>
              <a:t>”You don’t know me well enough yet to hug me.” </a:t>
            </a:r>
          </a:p>
          <a:p>
            <a:r>
              <a:rPr lang="en-US" dirty="0"/>
              <a:t>“I’m not your boyfriend/girlfriend, but let’s talk about how you can find one.” </a:t>
            </a:r>
          </a:p>
          <a:p>
            <a:r>
              <a:rPr lang="en-US" dirty="0"/>
              <a:t>“I have so much fun with you I can’t believe I’m getting paid to do this!” </a:t>
            </a:r>
          </a:p>
          <a:p>
            <a:r>
              <a:rPr lang="en-US" dirty="0"/>
              <a:t>“I love everyone in the world and you are part of that world.”</a:t>
            </a:r>
          </a:p>
          <a:p>
            <a:endParaRPr lang="en-US" dirty="0"/>
          </a:p>
        </p:txBody>
      </p:sp>
      <p:sp>
        <p:nvSpPr>
          <p:cNvPr id="2" name="Date Placeholder 1"/>
          <p:cNvSpPr>
            <a:spLocks noGrp="1"/>
          </p:cNvSpPr>
          <p:nvPr>
            <p:ph type="dt" sz="half" idx="10"/>
          </p:nvPr>
        </p:nvSpPr>
        <p:spPr/>
        <p:txBody>
          <a:bodyPr/>
          <a:lstStyle/>
          <a:p>
            <a:fld id="{9875692C-69B3-1643-B9DE-252C8F5D95D5}" type="datetime1">
              <a:rPr lang="en-US" smtClean="0"/>
              <a:t>2/7/23</a:t>
            </a:fld>
            <a:endParaRPr lang="en-US"/>
          </a:p>
        </p:txBody>
      </p:sp>
      <p:sp>
        <p:nvSpPr>
          <p:cNvPr id="7" name="Footer Placeholder 6"/>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92516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How do you feel when you are around someone? </a:t>
            </a:r>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7" name="Picture 6"/>
          <p:cNvPicPr>
            <a:picLocks noChangeAspect="1"/>
          </p:cNvPicPr>
          <p:nvPr/>
        </p:nvPicPr>
        <p:blipFill>
          <a:blip r:embed="rId3"/>
          <a:stretch>
            <a:fillRect/>
          </a:stretch>
        </p:blipFill>
        <p:spPr>
          <a:xfrm>
            <a:off x="651062" y="2033542"/>
            <a:ext cx="3690172" cy="3558380"/>
          </a:xfrm>
          <a:prstGeom prst="rect">
            <a:avLst/>
          </a:prstGeom>
        </p:spPr>
      </p:pic>
      <p:pic>
        <p:nvPicPr>
          <p:cNvPr id="1026" name="Picture 2" descr="sticker of a cartoon nervous frog 12359497 Vector Art at Vecteezy">
            <a:extLst>
              <a:ext uri="{FF2B5EF4-FFF2-40B4-BE49-F238E27FC236}">
                <a16:creationId xmlns:a16="http://schemas.microsoft.com/office/drawing/2014/main" id="{FE0EB608-63B5-238D-B502-1A3A7CCC4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33542"/>
            <a:ext cx="326143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05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Today</a:t>
            </a:r>
          </a:p>
        </p:txBody>
      </p:sp>
      <p:sp>
        <p:nvSpPr>
          <p:cNvPr id="3" name="Content Placeholder 2"/>
          <p:cNvSpPr>
            <a:spLocks noGrp="1"/>
          </p:cNvSpPr>
          <p:nvPr>
            <p:ph idx="1"/>
          </p:nvPr>
        </p:nvSpPr>
        <p:spPr/>
        <p:txBody>
          <a:bodyPr>
            <a:normAutofit/>
          </a:bodyPr>
          <a:lstStyle/>
          <a:p>
            <a:r>
              <a:rPr lang="en-US" i="1" dirty="0">
                <a:solidFill>
                  <a:srgbClr val="00B050"/>
                </a:solidFill>
              </a:rPr>
              <a:t>Quick</a:t>
            </a:r>
            <a:r>
              <a:rPr lang="en-US" dirty="0"/>
              <a:t>: Types of Abuse </a:t>
            </a:r>
          </a:p>
          <a:p>
            <a:r>
              <a:rPr lang="en-US" i="1" dirty="0">
                <a:solidFill>
                  <a:srgbClr val="00B050"/>
                </a:solidFill>
              </a:rPr>
              <a:t>Quick</a:t>
            </a:r>
            <a:r>
              <a:rPr lang="en-US" dirty="0"/>
              <a:t>: The scope of the problem </a:t>
            </a:r>
          </a:p>
          <a:p>
            <a:r>
              <a:rPr lang="en-US" i="1" dirty="0">
                <a:solidFill>
                  <a:srgbClr val="00B050"/>
                </a:solidFill>
              </a:rPr>
              <a:t>Quick</a:t>
            </a:r>
            <a:r>
              <a:rPr lang="en-US" dirty="0"/>
              <a:t>: Some reasons why children and adults with disabilities experience such high rates of abuse</a:t>
            </a:r>
          </a:p>
          <a:p>
            <a:r>
              <a:rPr lang="en-US" dirty="0"/>
              <a:t>Dynamics of abuse </a:t>
            </a:r>
          </a:p>
          <a:p>
            <a:r>
              <a:rPr lang="en-US" dirty="0"/>
              <a:t>Preventing Abuse </a:t>
            </a:r>
          </a:p>
          <a:p>
            <a:r>
              <a:rPr lang="en-US" dirty="0"/>
              <a:t>Responding to Abuse</a:t>
            </a:r>
          </a:p>
          <a:p>
            <a:pPr marL="0" indent="0">
              <a:buNone/>
            </a:pPr>
            <a:endParaRPr lang="en-US" dirty="0"/>
          </a:p>
        </p:txBody>
      </p:sp>
      <p:sp>
        <p:nvSpPr>
          <p:cNvPr id="5" name="Date Placeholder 4"/>
          <p:cNvSpPr>
            <a:spLocks noGrp="1"/>
          </p:cNvSpPr>
          <p:nvPr>
            <p:ph type="dt" sz="half" idx="10"/>
          </p:nvPr>
        </p:nvSpPr>
        <p:spPr/>
        <p:txBody>
          <a:bodyPr/>
          <a:lstStyle/>
          <a:p>
            <a:fld id="{83F61680-C3A2-2A40-BADE-9620888B73F1}"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754968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whom to trust </a:t>
            </a:r>
          </a:p>
        </p:txBody>
      </p:sp>
      <p:graphicFrame>
        <p:nvGraphicFramePr>
          <p:cNvPr id="5" name="Content Placeholder 4"/>
          <p:cNvGraphicFramePr>
            <a:graphicFrameLocks noGrp="1"/>
          </p:cNvGraphicFramePr>
          <p:nvPr>
            <p:ph idx="1"/>
          </p:nvPr>
        </p:nvGraphicFramePr>
        <p:xfrm>
          <a:off x="457200" y="274638"/>
          <a:ext cx="6172200" cy="608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31D79A52-D6B9-D94C-127C-F71A16B286B4}"/>
              </a:ext>
            </a:extLst>
          </p:cNvPr>
          <p:cNvSpPr>
            <a:spLocks noGrp="1"/>
          </p:cNvSpPr>
          <p:nvPr>
            <p:ph type="dt" sz="half" idx="10"/>
          </p:nvPr>
        </p:nvSpPr>
        <p:spPr/>
        <p:txBody>
          <a:bodyPr/>
          <a:lstStyle/>
          <a:p>
            <a:fld id="{4D054937-F2ED-774D-888F-AC4294B585B2}" type="datetime1">
              <a:rPr lang="en-US" smtClean="0"/>
              <a:t>2/7/23</a:t>
            </a:fld>
            <a:endParaRPr lang="en-US"/>
          </a:p>
        </p:txBody>
      </p:sp>
      <p:sp>
        <p:nvSpPr>
          <p:cNvPr id="4" name="Footer Placeholder 3"/>
          <p:cNvSpPr>
            <a:spLocks noGrp="1"/>
          </p:cNvSpPr>
          <p:nvPr>
            <p:ph type="ftr" sz="quarter" idx="11"/>
          </p:nvPr>
        </p:nvSpPr>
        <p:spPr/>
        <p:txBody>
          <a:bodyPr/>
          <a:lstStyle/>
          <a:p>
            <a:r>
              <a:rPr lang="en-US"/>
              <a:t>Dellinger-Wray VCU Partnership for People with Disabilities </a:t>
            </a:r>
          </a:p>
        </p:txBody>
      </p:sp>
      <p:sp>
        <p:nvSpPr>
          <p:cNvPr id="6" name="7-Point Star 5"/>
          <p:cNvSpPr/>
          <p:nvPr/>
        </p:nvSpPr>
        <p:spPr>
          <a:xfrm>
            <a:off x="6629400" y="1828800"/>
            <a:ext cx="2514600" cy="2514600"/>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w="0">
                  <a:solidFill>
                    <a:sysClr val="windowText" lastClr="000000"/>
                  </a:solidFill>
                </a:ln>
                <a:solidFill>
                  <a:schemeClr val="tx1"/>
                </a:solidFill>
                <a:effectLst>
                  <a:outerShdw blurRad="38100" dist="19050" dir="2700000" algn="tl" rotWithShape="0">
                    <a:schemeClr val="dk1">
                      <a:alpha val="40000"/>
                    </a:schemeClr>
                  </a:outerShdw>
                </a:effectLst>
              </a:rPr>
              <a:t>TRUST</a:t>
            </a:r>
            <a:r>
              <a:rPr lang="en-US" sz="3200" dirty="0"/>
              <a:t> </a:t>
            </a:r>
          </a:p>
        </p:txBody>
      </p:sp>
    </p:spTree>
    <p:extLst>
      <p:ext uri="{BB962C8B-B14F-4D97-AF65-F5344CB8AC3E}">
        <p14:creationId xmlns:p14="http://schemas.microsoft.com/office/powerpoint/2010/main" val="1311795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4"/>
            <a:ext cx="7924800" cy="828677"/>
          </a:xfrm>
        </p:spPr>
        <p:txBody>
          <a:bodyPr>
            <a:normAutofit/>
          </a:bodyPr>
          <a:lstStyle/>
          <a:p>
            <a:pPr algn="ctr"/>
            <a:r>
              <a:rPr lang="en-US" b="1" dirty="0">
                <a:latin typeface="+mn-lt"/>
              </a:rPr>
              <a:t>Identifying ONE person who can be trusted </a:t>
            </a:r>
          </a:p>
        </p:txBody>
      </p:sp>
      <p:sp>
        <p:nvSpPr>
          <p:cNvPr id="4" name="Date Placeholder 3">
            <a:extLst>
              <a:ext uri="{FF2B5EF4-FFF2-40B4-BE49-F238E27FC236}">
                <a16:creationId xmlns:a16="http://schemas.microsoft.com/office/drawing/2014/main" id="{66C13DAA-B6C1-CF4B-824F-7551C2E4BB4F}"/>
              </a:ext>
            </a:extLst>
          </p:cNvPr>
          <p:cNvSpPr>
            <a:spLocks noGrp="1"/>
          </p:cNvSpPr>
          <p:nvPr>
            <p:ph type="dt" sz="half" idx="10"/>
          </p:nvPr>
        </p:nvSpPr>
        <p:spPr/>
        <p:txBody>
          <a:bodyPr/>
          <a:lstStyle/>
          <a:p>
            <a:fld id="{8C7ABAF0-D7C2-420E-A865-A25348434D99}"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sp>
        <p:nvSpPr>
          <p:cNvPr id="5" name="AutoShape 2" descr="Stop asking me to trust you. I'm still coughing up water from the last 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top Asking Me To Trust You Pictures, Photos, and Images for Facebook,  Tumblr, Pinterest, and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65201"/>
            <a:ext cx="6134100" cy="498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20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1143000"/>
          </a:xfrm>
        </p:spPr>
        <p:txBody>
          <a:bodyPr>
            <a:normAutofit fontScale="90000"/>
          </a:bodyPr>
          <a:lstStyle/>
          <a:p>
            <a:pPr algn="ctr"/>
            <a:br>
              <a:rPr lang="en-US" dirty="0"/>
            </a:br>
            <a:br>
              <a:rPr lang="en-US" dirty="0"/>
            </a:br>
            <a:r>
              <a:rPr lang="en-US" b="1" dirty="0">
                <a:latin typeface="+mn-lt"/>
              </a:rPr>
              <a:t>What strategies were you taught to stay safe? </a:t>
            </a:r>
          </a:p>
        </p:txBody>
      </p:sp>
      <p:sp>
        <p:nvSpPr>
          <p:cNvPr id="4" name="Date Placeholder 3"/>
          <p:cNvSpPr>
            <a:spLocks noGrp="1"/>
          </p:cNvSpPr>
          <p:nvPr>
            <p:ph type="dt" sz="half" idx="10"/>
          </p:nvPr>
        </p:nvSpPr>
        <p:spPr/>
        <p:txBody>
          <a:bodyPr/>
          <a:lstStyle/>
          <a:p>
            <a:fld id="{FDF69C86-AFD6-B24D-A047-3BFA86E0699E}"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pic>
        <p:nvPicPr>
          <p:cNvPr id="5" name="Picture 2" descr="Teaching Your Child to Refuse Candy from Strangers » Scary Symptoms">
            <a:extLst>
              <a:ext uri="{FF2B5EF4-FFF2-40B4-BE49-F238E27FC236}">
                <a16:creationId xmlns:a16="http://schemas.microsoft.com/office/drawing/2014/main" id="{A9995D58-B767-D84D-AB33-CB6DBA916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122" y="1881545"/>
            <a:ext cx="6093082" cy="406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2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Using FEAR and PUNISHMENT </a:t>
            </a:r>
            <a:br>
              <a:rPr lang="en-US" b="1" dirty="0">
                <a:latin typeface="+mn-lt"/>
              </a:rPr>
            </a:br>
            <a:r>
              <a:rPr lang="en-US" b="1" dirty="0">
                <a:latin typeface="+mn-lt"/>
              </a:rPr>
              <a:t>to prevent abuse </a:t>
            </a:r>
          </a:p>
        </p:txBody>
      </p:sp>
      <p:sp>
        <p:nvSpPr>
          <p:cNvPr id="5" name="Text Placeholder 4"/>
          <p:cNvSpPr>
            <a:spLocks noGrp="1"/>
          </p:cNvSpPr>
          <p:nvPr>
            <p:ph type="body" idx="1"/>
          </p:nvPr>
        </p:nvSpPr>
        <p:spPr/>
        <p:txBody>
          <a:bodyPr/>
          <a:lstStyle/>
          <a:p>
            <a:r>
              <a:rPr lang="en-US" dirty="0"/>
              <a:t>DO SAY</a:t>
            </a:r>
            <a:r>
              <a:rPr lang="mr-IN" dirty="0"/>
              <a:t>…</a:t>
            </a:r>
            <a:r>
              <a:rPr lang="en-US" dirty="0"/>
              <a:t>.</a:t>
            </a:r>
          </a:p>
        </p:txBody>
      </p:sp>
      <p:sp>
        <p:nvSpPr>
          <p:cNvPr id="6" name="Content Placeholder 5"/>
          <p:cNvSpPr>
            <a:spLocks noGrp="1"/>
          </p:cNvSpPr>
          <p:nvPr>
            <p:ph sz="half" idx="2"/>
          </p:nvPr>
        </p:nvSpPr>
        <p:spPr/>
        <p:txBody>
          <a:bodyPr>
            <a:normAutofit/>
          </a:bodyPr>
          <a:lstStyle/>
          <a:p>
            <a:r>
              <a:rPr lang="en-US" dirty="0"/>
              <a:t>Is there anything that made you uncomfortable? </a:t>
            </a:r>
          </a:p>
          <a:p>
            <a:r>
              <a:rPr lang="en-US" dirty="0"/>
              <a:t>What would you like to change for next time?</a:t>
            </a:r>
          </a:p>
          <a:p>
            <a:r>
              <a:rPr lang="en-US" dirty="0"/>
              <a:t>Some secrets were not meant to be secrets</a:t>
            </a:r>
          </a:p>
          <a:p>
            <a:r>
              <a:rPr lang="en-US" dirty="0"/>
              <a:t>It’s my job to keep you safe and happy and if you ever feel unsafe, please let me know</a:t>
            </a:r>
          </a:p>
          <a:p>
            <a:r>
              <a:rPr lang="en-US" dirty="0"/>
              <a:t>Discuss a safety plan </a:t>
            </a:r>
          </a:p>
          <a:p>
            <a:endParaRPr lang="en-US" dirty="0"/>
          </a:p>
        </p:txBody>
      </p:sp>
      <p:sp>
        <p:nvSpPr>
          <p:cNvPr id="7" name="Text Placeholder 6"/>
          <p:cNvSpPr>
            <a:spLocks noGrp="1"/>
          </p:cNvSpPr>
          <p:nvPr>
            <p:ph type="body" sz="quarter" idx="3"/>
          </p:nvPr>
        </p:nvSpPr>
        <p:spPr/>
        <p:txBody>
          <a:bodyPr/>
          <a:lstStyle/>
          <a:p>
            <a:r>
              <a:rPr lang="en-US" dirty="0"/>
              <a:t>DON’T SAY</a:t>
            </a:r>
            <a:r>
              <a:rPr lang="mr-IN" dirty="0"/>
              <a:t>…</a:t>
            </a:r>
            <a:endParaRPr lang="en-US" dirty="0"/>
          </a:p>
        </p:txBody>
      </p:sp>
      <p:sp>
        <p:nvSpPr>
          <p:cNvPr id="8" name="Content Placeholder 7"/>
          <p:cNvSpPr>
            <a:spLocks noGrp="1"/>
          </p:cNvSpPr>
          <p:nvPr>
            <p:ph sz="quarter" idx="4"/>
          </p:nvPr>
        </p:nvSpPr>
        <p:spPr/>
        <p:txBody>
          <a:bodyPr>
            <a:normAutofit/>
          </a:bodyPr>
          <a:lstStyle/>
          <a:p>
            <a:r>
              <a:rPr lang="en-US" strike="sngStrike" dirty="0"/>
              <a:t>Don’t let anyone touch you</a:t>
            </a:r>
          </a:p>
          <a:p>
            <a:r>
              <a:rPr lang="en-US" strike="sngStrike" dirty="0"/>
              <a:t>Don’t get in a car with anyone</a:t>
            </a:r>
          </a:p>
          <a:p>
            <a:r>
              <a:rPr lang="en-US" dirty="0"/>
              <a:t>Remember that ”the bathing suit rule” doesn’t apply to everything</a:t>
            </a:r>
            <a:r>
              <a:rPr lang="mr-IN" dirty="0"/>
              <a:t>…</a:t>
            </a:r>
            <a:r>
              <a:rPr lang="en-US" dirty="0"/>
              <a:t>.</a:t>
            </a:r>
          </a:p>
          <a:p>
            <a:endParaRPr lang="en-US" dirty="0"/>
          </a:p>
          <a:p>
            <a:endParaRPr lang="en-US" dirty="0"/>
          </a:p>
        </p:txBody>
      </p:sp>
      <p:sp>
        <p:nvSpPr>
          <p:cNvPr id="4" name="Date Placeholder 3"/>
          <p:cNvSpPr>
            <a:spLocks noGrp="1"/>
          </p:cNvSpPr>
          <p:nvPr>
            <p:ph type="dt" sz="half" idx="10"/>
          </p:nvPr>
        </p:nvSpPr>
        <p:spPr/>
        <p:txBody>
          <a:bodyPr/>
          <a:lstStyle/>
          <a:p>
            <a:fld id="{AC749E3D-5436-E545-B0D3-2809F287327A}"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941214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Date Placeholder 5"/>
          <p:cNvSpPr>
            <a:spLocks noGrp="1"/>
          </p:cNvSpPr>
          <p:nvPr>
            <p:ph type="dt" sz="half" idx="10"/>
          </p:nvPr>
        </p:nvSpPr>
        <p:spPr/>
        <p:txBody>
          <a:bodyPr/>
          <a:lstStyle/>
          <a:p>
            <a:fld id="{BA14307F-6160-E64C-9005-571BE90F1888}"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pic>
        <p:nvPicPr>
          <p:cNvPr id="5" name="Picture 2" descr="IY Concrete Stepping Stones - 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763000" cy="6364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61472"/>
            <a:ext cx="6934200" cy="830997"/>
          </a:xfrm>
          <a:prstGeom prst="rect">
            <a:avLst/>
          </a:prstGeom>
          <a:noFill/>
          <a:ln>
            <a:solidFill>
              <a:schemeClr val="bg1"/>
            </a:solidFill>
          </a:ln>
        </p:spPr>
        <p:txBody>
          <a:bodyPr wrap="square" rtlCol="0">
            <a:spAutoFit/>
          </a:bodyPr>
          <a:lstStyle/>
          <a:p>
            <a:pPr algn="ctr"/>
            <a:r>
              <a:rPr lang="en-US" sz="4800" b="1" dirty="0"/>
              <a:t>Disclosing Abuse </a:t>
            </a:r>
          </a:p>
        </p:txBody>
      </p:sp>
    </p:spTree>
    <p:extLst>
      <p:ext uri="{BB962C8B-B14F-4D97-AF65-F5344CB8AC3E}">
        <p14:creationId xmlns:p14="http://schemas.microsoft.com/office/powerpoint/2010/main" val="2081627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4BEF2-7FDC-BD41-8D03-06304B78554F}" type="datetime1">
              <a:rPr lang="en-US" smtClean="0"/>
              <a:t>2/7/23</a:t>
            </a:fld>
            <a:endParaRPr lang="en-US"/>
          </a:p>
        </p:txBody>
      </p:sp>
      <p:sp>
        <p:nvSpPr>
          <p:cNvPr id="7" name="Footer Placeholder 6"/>
          <p:cNvSpPr>
            <a:spLocks noGrp="1"/>
          </p:cNvSpPr>
          <p:nvPr>
            <p:ph type="ftr" sz="quarter" idx="11"/>
          </p:nvPr>
        </p:nvSpPr>
        <p:spPr/>
        <p:txBody>
          <a:bodyPr/>
          <a:lstStyle/>
          <a:p>
            <a:r>
              <a:rPr lang="en-US"/>
              <a:t>VCU Partnership for People with Disabilities- Dellinger-Wray </a:t>
            </a:r>
          </a:p>
        </p:txBody>
      </p:sp>
      <p:pic>
        <p:nvPicPr>
          <p:cNvPr id="11266" name="Picture 2" descr="89,556 Gift Giving Stock Photos, Pictures &amp; Roy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1" y="76200"/>
            <a:ext cx="9420225" cy="6280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28800" y="533400"/>
            <a:ext cx="6477000" cy="830997"/>
          </a:xfrm>
          <a:prstGeom prst="rect">
            <a:avLst/>
          </a:prstGeom>
          <a:noFill/>
        </p:spPr>
        <p:txBody>
          <a:bodyPr wrap="square" rtlCol="0">
            <a:spAutoFit/>
          </a:bodyPr>
          <a:lstStyle/>
          <a:p>
            <a:pPr algn="ctr"/>
            <a:r>
              <a:rPr lang="en-US" sz="4800" b="1" dirty="0">
                <a:solidFill>
                  <a:schemeClr val="bg1"/>
                </a:solidFill>
              </a:rPr>
              <a:t>Disclosing</a:t>
            </a:r>
            <a:r>
              <a:rPr lang="en-US" sz="4800" dirty="0">
                <a:solidFill>
                  <a:schemeClr val="bg1"/>
                </a:solidFill>
              </a:rPr>
              <a:t> </a:t>
            </a:r>
            <a:r>
              <a:rPr lang="en-US" sz="4800" b="1" dirty="0">
                <a:solidFill>
                  <a:schemeClr val="bg1"/>
                </a:solidFill>
              </a:rPr>
              <a:t>Abuse </a:t>
            </a:r>
          </a:p>
        </p:txBody>
      </p:sp>
    </p:spTree>
    <p:extLst>
      <p:ext uri="{BB962C8B-B14F-4D97-AF65-F5344CB8AC3E}">
        <p14:creationId xmlns:p14="http://schemas.microsoft.com/office/powerpoint/2010/main" val="833773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Validate without minimizing </a:t>
            </a:r>
          </a:p>
        </p:txBody>
      </p:sp>
      <p:sp>
        <p:nvSpPr>
          <p:cNvPr id="5" name="Content Placeholder 4"/>
          <p:cNvSpPr>
            <a:spLocks noGrp="1"/>
          </p:cNvSpPr>
          <p:nvPr>
            <p:ph idx="1"/>
          </p:nvPr>
        </p:nvSpPr>
        <p:spPr/>
        <p:txBody>
          <a:bodyPr/>
          <a:lstStyle/>
          <a:p>
            <a:r>
              <a:rPr lang="en-US" dirty="0"/>
              <a:t>“You seem really upset about that.”</a:t>
            </a:r>
          </a:p>
          <a:p>
            <a:r>
              <a:rPr lang="en-US" dirty="0"/>
              <a:t>“Tell me about why you are sad/mad/upset/angry?”</a:t>
            </a:r>
          </a:p>
          <a:p>
            <a:r>
              <a:rPr lang="en-US" dirty="0"/>
              <a:t>“It doesn’t seem fair: what else could you do?” </a:t>
            </a:r>
          </a:p>
          <a:p>
            <a:r>
              <a:rPr lang="en-US" dirty="0"/>
              <a:t>“It’s okay to be sad/mad/upset/angry”</a:t>
            </a:r>
          </a:p>
          <a:p>
            <a:pPr lvl="1"/>
            <a:r>
              <a:rPr lang="en-US" dirty="0"/>
              <a:t>Shenandoah </a:t>
            </a:r>
            <a:r>
              <a:rPr lang="en-US" dirty="0" err="1"/>
              <a:t>Chefalo</a:t>
            </a:r>
            <a:r>
              <a:rPr lang="en-US" dirty="0"/>
              <a:t>, Garbage Bag Suitcase </a:t>
            </a:r>
          </a:p>
        </p:txBody>
      </p:sp>
      <p:sp>
        <p:nvSpPr>
          <p:cNvPr id="4" name="Date Placeholder 3"/>
          <p:cNvSpPr>
            <a:spLocks noGrp="1"/>
          </p:cNvSpPr>
          <p:nvPr>
            <p:ph type="dt" sz="half" idx="10"/>
          </p:nvPr>
        </p:nvSpPr>
        <p:spPr/>
        <p:txBody>
          <a:bodyPr/>
          <a:lstStyle/>
          <a:p>
            <a:fld id="{A1A4ABEF-6857-0644-834D-3196D9F322F3}" type="datetime1">
              <a:rPr lang="en-US" smtClean="0"/>
              <a:t>2/7/23</a:t>
            </a:fld>
            <a:endParaRPr lang="en-US"/>
          </a:p>
        </p:txBody>
      </p:sp>
      <p:sp>
        <p:nvSpPr>
          <p:cNvPr id="3" name="Footer Placeholder 2"/>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948398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2E8A24BE-FFC9-CC4F-A899-E75A317AD936}"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1338285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Responding: It’s time to call an expert!  </a:t>
            </a:r>
          </a:p>
        </p:txBody>
      </p:sp>
      <p:pic>
        <p:nvPicPr>
          <p:cNvPr id="5" name="Content Placeholder 4"/>
          <p:cNvPicPr>
            <a:picLocks noGrp="1" noChangeAspect="1"/>
          </p:cNvPicPr>
          <p:nvPr>
            <p:ph idx="1"/>
          </p:nvPr>
        </p:nvPicPr>
        <p:blipFill>
          <a:blip r:embed="rId3"/>
          <a:stretch>
            <a:fillRect/>
          </a:stretch>
        </p:blipFill>
        <p:spPr>
          <a:xfrm>
            <a:off x="849783" y="1295400"/>
            <a:ext cx="7837017" cy="4231989"/>
          </a:xfrm>
          <a:prstGeom prst="rect">
            <a:avLst/>
          </a:prstGeom>
        </p:spPr>
      </p:pic>
      <p:sp>
        <p:nvSpPr>
          <p:cNvPr id="3" name="Date Placeholder 2"/>
          <p:cNvSpPr>
            <a:spLocks noGrp="1"/>
          </p:cNvSpPr>
          <p:nvPr>
            <p:ph type="dt" sz="half" idx="10"/>
          </p:nvPr>
        </p:nvSpPr>
        <p:spPr/>
        <p:txBody>
          <a:bodyPr/>
          <a:lstStyle/>
          <a:p>
            <a:fld id="{72ABBC48-E106-3B40-84A2-2F50132904B9}"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396762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a:t>
            </a:r>
          </a:p>
        </p:txBody>
      </p:sp>
      <p:sp>
        <p:nvSpPr>
          <p:cNvPr id="3" name="Content Placeholder 2"/>
          <p:cNvSpPr>
            <a:spLocks noGrp="1"/>
          </p:cNvSpPr>
          <p:nvPr>
            <p:ph type="body" idx="1"/>
          </p:nvPr>
        </p:nvSpPr>
        <p:spPr/>
        <p:txBody>
          <a:bodyPr/>
          <a:lstStyle/>
          <a:p>
            <a:r>
              <a:rPr lang="en-US" dirty="0"/>
              <a:t>Mandated Reporters</a:t>
            </a:r>
          </a:p>
          <a:p>
            <a:r>
              <a:rPr lang="en-US" dirty="0"/>
              <a:t>Adult Protective Services</a:t>
            </a:r>
          </a:p>
          <a:p>
            <a:r>
              <a:rPr lang="en-US" dirty="0"/>
              <a:t>Forensic Interviewing </a:t>
            </a:r>
          </a:p>
          <a:p>
            <a:endParaRPr lang="en-US" dirty="0"/>
          </a:p>
        </p:txBody>
      </p:sp>
      <p:sp>
        <p:nvSpPr>
          <p:cNvPr id="5" name="Text Placeholder 4"/>
          <p:cNvSpPr>
            <a:spLocks noGrp="1"/>
          </p:cNvSpPr>
          <p:nvPr>
            <p:ph type="body" idx="2"/>
          </p:nvPr>
        </p:nvSpPr>
        <p:spPr/>
        <p:txBody>
          <a:bodyPr/>
          <a:lstStyle/>
          <a:p>
            <a:endParaRPr lang="en-US" dirty="0"/>
          </a:p>
        </p:txBody>
      </p:sp>
      <p:sp>
        <p:nvSpPr>
          <p:cNvPr id="4" name="Footer Placeholder 3"/>
          <p:cNvSpPr>
            <a:spLocks noGrp="1"/>
          </p:cNvSpPr>
          <p:nvPr>
            <p:ph type="ftr" sz="quarter" idx="4294967295"/>
          </p:nvPr>
        </p:nvSpPr>
        <p:spPr>
          <a:xfrm>
            <a:off x="0" y="6356350"/>
            <a:ext cx="2895600" cy="365125"/>
          </a:xfrm>
        </p:spPr>
        <p:txBody>
          <a:bodyPr/>
          <a:lstStyle/>
          <a:p>
            <a:r>
              <a:rPr lang="en-US"/>
              <a:t>VCU Partnership for People with Disabilities- Dellinger-Wray </a:t>
            </a:r>
          </a:p>
        </p:txBody>
      </p:sp>
      <p:pic>
        <p:nvPicPr>
          <p:cNvPr id="6" name="Picture 5"/>
          <p:cNvPicPr>
            <a:picLocks noChangeAspect="1"/>
          </p:cNvPicPr>
          <p:nvPr/>
        </p:nvPicPr>
        <p:blipFill>
          <a:blip r:embed="rId3"/>
          <a:stretch>
            <a:fillRect/>
          </a:stretch>
        </p:blipFill>
        <p:spPr>
          <a:xfrm>
            <a:off x="4693888" y="1874200"/>
            <a:ext cx="4079291" cy="4419600"/>
          </a:xfrm>
          <a:prstGeom prst="rect">
            <a:avLst/>
          </a:prstGeom>
        </p:spPr>
      </p:pic>
    </p:spTree>
    <p:extLst>
      <p:ext uri="{BB962C8B-B14F-4D97-AF65-F5344CB8AC3E}">
        <p14:creationId xmlns:p14="http://schemas.microsoft.com/office/powerpoint/2010/main" val="93802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Everyone’s Perspective is different</a:t>
            </a:r>
            <a:r>
              <a:rPr lang="mr-IN" dirty="0"/>
              <a:t>…</a:t>
            </a:r>
            <a:endParaRPr lang="en-US" dirty="0"/>
          </a:p>
        </p:txBody>
      </p:sp>
      <p:sp>
        <p:nvSpPr>
          <p:cNvPr id="3" name="Date Placeholder 2"/>
          <p:cNvSpPr>
            <a:spLocks noGrp="1"/>
          </p:cNvSpPr>
          <p:nvPr>
            <p:ph type="dt" sz="half" idx="10"/>
          </p:nvPr>
        </p:nvSpPr>
        <p:spPr/>
        <p:txBody>
          <a:bodyPr/>
          <a:lstStyle/>
          <a:p>
            <a:fld id="{8DC64269-F657-D34F-ACF2-D406FDC7B13C}"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8" name="Picture 7">
            <a:extLst>
              <a:ext uri="{FF2B5EF4-FFF2-40B4-BE49-F238E27FC236}">
                <a16:creationId xmlns:a16="http://schemas.microsoft.com/office/drawing/2014/main" id="{0AB657C5-3754-5920-3A4F-C2101FA8E868}"/>
              </a:ext>
            </a:extLst>
          </p:cNvPr>
          <p:cNvPicPr>
            <a:picLocks noChangeAspect="1"/>
          </p:cNvPicPr>
          <p:nvPr/>
        </p:nvPicPr>
        <p:blipFill>
          <a:blip r:embed="rId3"/>
          <a:stretch>
            <a:fillRect/>
          </a:stretch>
        </p:blipFill>
        <p:spPr>
          <a:xfrm>
            <a:off x="2798368" y="1219200"/>
            <a:ext cx="3547264" cy="4729683"/>
          </a:xfrm>
          <a:prstGeom prst="rect">
            <a:avLst/>
          </a:prstGeom>
        </p:spPr>
      </p:pic>
    </p:spTree>
    <p:extLst>
      <p:ext uri="{BB962C8B-B14F-4D97-AF65-F5344CB8AC3E}">
        <p14:creationId xmlns:p14="http://schemas.microsoft.com/office/powerpoint/2010/main" val="1495329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A8857-1599-0145-97E4-90C47F8DA278}"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19458" name="Picture 2" descr="alloweentown Store: Badge of Courage Wizard Of O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4038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541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Five! Any questions? </a:t>
            </a:r>
          </a:p>
        </p:txBody>
      </p:sp>
      <p:sp>
        <p:nvSpPr>
          <p:cNvPr id="3" name="Content Placeholder 2"/>
          <p:cNvSpPr>
            <a:spLocks noGrp="1"/>
          </p:cNvSpPr>
          <p:nvPr>
            <p:ph idx="1"/>
          </p:nvPr>
        </p:nvSpPr>
        <p:spPr/>
        <p:txBody>
          <a:bodyPr/>
          <a:lstStyle/>
          <a:p>
            <a:endParaRPr lang="en-US"/>
          </a:p>
        </p:txBody>
      </p:sp>
      <p:sp>
        <p:nvSpPr>
          <p:cNvPr id="6" name="Date Placeholder 5"/>
          <p:cNvSpPr>
            <a:spLocks noGrp="1"/>
          </p:cNvSpPr>
          <p:nvPr>
            <p:ph type="dt" sz="half" idx="10"/>
          </p:nvPr>
        </p:nvSpPr>
        <p:spPr/>
        <p:txBody>
          <a:bodyPr/>
          <a:lstStyle/>
          <a:p>
            <a:fld id="{BD3C4AA4-39A2-1240-B6F7-E7917D59E91B}"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pic>
        <p:nvPicPr>
          <p:cNvPr id="5" name="Picture 4"/>
          <p:cNvPicPr>
            <a:picLocks noChangeAspect="1"/>
          </p:cNvPicPr>
          <p:nvPr/>
        </p:nvPicPr>
        <p:blipFill>
          <a:blip r:embed="rId3"/>
          <a:stretch>
            <a:fillRect/>
          </a:stretch>
        </p:blipFill>
        <p:spPr>
          <a:xfrm>
            <a:off x="685800" y="1557824"/>
            <a:ext cx="7772400" cy="5129784"/>
          </a:xfrm>
          <a:prstGeom prst="rect">
            <a:avLst/>
          </a:prstGeom>
        </p:spPr>
      </p:pic>
    </p:spTree>
    <p:extLst>
      <p:ext uri="{BB962C8B-B14F-4D97-AF65-F5344CB8AC3E}">
        <p14:creationId xmlns:p14="http://schemas.microsoft.com/office/powerpoint/2010/main" val="1502485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C859-B5B7-394C-B8CA-12AF619C8BD2}"/>
              </a:ext>
            </a:extLst>
          </p:cNvPr>
          <p:cNvSpPr>
            <a:spLocks noGrp="1"/>
          </p:cNvSpPr>
          <p:nvPr>
            <p:ph type="title"/>
          </p:nvPr>
        </p:nvSpPr>
        <p:spPr/>
        <p:txBody>
          <a:bodyPr/>
          <a:lstStyle/>
          <a:p>
            <a:r>
              <a:rPr lang="en-US" dirty="0"/>
              <a:t>Quiz/Certificates </a:t>
            </a:r>
          </a:p>
        </p:txBody>
      </p:sp>
      <p:sp>
        <p:nvSpPr>
          <p:cNvPr id="3" name="Content Placeholder 2">
            <a:extLst>
              <a:ext uri="{FF2B5EF4-FFF2-40B4-BE49-F238E27FC236}">
                <a16:creationId xmlns:a16="http://schemas.microsoft.com/office/drawing/2014/main" id="{46CC164F-472E-AB47-845B-89CD195CC2E3}"/>
              </a:ext>
            </a:extLst>
          </p:cNvPr>
          <p:cNvSpPr>
            <a:spLocks noGrp="1"/>
          </p:cNvSpPr>
          <p:nvPr>
            <p:ph idx="1"/>
          </p:nvPr>
        </p:nvSpPr>
        <p:spPr/>
        <p:txBody>
          <a:bodyPr>
            <a:normAutofit/>
          </a:bodyPr>
          <a:lstStyle/>
          <a:p>
            <a:r>
              <a:rPr lang="en-US" dirty="0"/>
              <a:t>Quiz will end at the close of business today! </a:t>
            </a:r>
          </a:p>
          <a:p>
            <a:r>
              <a:rPr lang="en-US" dirty="0"/>
              <a:t>Enter your name </a:t>
            </a:r>
            <a:r>
              <a:rPr lang="en-US" b="1" i="1" dirty="0">
                <a:solidFill>
                  <a:srgbClr val="FF0000"/>
                </a:solidFill>
              </a:rPr>
              <a:t>EXACTLY</a:t>
            </a:r>
            <a:r>
              <a:rPr lang="en-US" dirty="0"/>
              <a:t> as you would like it to appear on your certificate. NO TYPOS. </a:t>
            </a:r>
          </a:p>
          <a:p>
            <a:r>
              <a:rPr lang="en-US" dirty="0"/>
              <a:t>Pay attention to the question, especially the third one which asks which one is NOT an example</a:t>
            </a:r>
          </a:p>
          <a:p>
            <a:r>
              <a:rPr lang="en-US" dirty="0"/>
              <a:t>Read all of the choices and pick the best one </a:t>
            </a:r>
          </a:p>
          <a:p>
            <a:r>
              <a:rPr lang="en-US" dirty="0"/>
              <a:t>Certificates will go out by Monday, Sept. 27! </a:t>
            </a:r>
          </a:p>
        </p:txBody>
      </p:sp>
      <p:sp>
        <p:nvSpPr>
          <p:cNvPr id="4" name="Date Placeholder 3">
            <a:extLst>
              <a:ext uri="{FF2B5EF4-FFF2-40B4-BE49-F238E27FC236}">
                <a16:creationId xmlns:a16="http://schemas.microsoft.com/office/drawing/2014/main" id="{DFB155E6-8DB9-BB43-B16C-FD9AAF97FAA3}"/>
              </a:ext>
            </a:extLst>
          </p:cNvPr>
          <p:cNvSpPr>
            <a:spLocks noGrp="1"/>
          </p:cNvSpPr>
          <p:nvPr>
            <p:ph type="dt" sz="half" idx="10"/>
          </p:nvPr>
        </p:nvSpPr>
        <p:spPr/>
        <p:txBody>
          <a:bodyPr/>
          <a:lstStyle/>
          <a:p>
            <a:fld id="{B0807FAC-48A4-2947-895D-302FA5390019}" type="datetime1">
              <a:rPr lang="en-US" smtClean="0"/>
              <a:t>2/7/23</a:t>
            </a:fld>
            <a:endParaRPr lang="en-US"/>
          </a:p>
        </p:txBody>
      </p:sp>
      <p:sp>
        <p:nvSpPr>
          <p:cNvPr id="5" name="Footer Placeholder 4">
            <a:extLst>
              <a:ext uri="{FF2B5EF4-FFF2-40B4-BE49-F238E27FC236}">
                <a16:creationId xmlns:a16="http://schemas.microsoft.com/office/drawing/2014/main" id="{31A28782-BC1B-AD44-86F1-D13D05A0B8AD}"/>
              </a:ext>
            </a:extLst>
          </p:cNvPr>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827854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1DA7-0936-CC41-9E79-6D5FCC2BB7E6}"/>
              </a:ext>
            </a:extLst>
          </p:cNvPr>
          <p:cNvSpPr>
            <a:spLocks noGrp="1"/>
          </p:cNvSpPr>
          <p:nvPr>
            <p:ph type="title"/>
          </p:nvPr>
        </p:nvSpPr>
        <p:spPr/>
        <p:txBody>
          <a:bodyPr/>
          <a:lstStyle/>
          <a:p>
            <a:r>
              <a:rPr lang="en-US" dirty="0"/>
              <a:t>Quiz Review </a:t>
            </a:r>
          </a:p>
        </p:txBody>
      </p:sp>
      <p:sp>
        <p:nvSpPr>
          <p:cNvPr id="3" name="Content Placeholder 2">
            <a:extLst>
              <a:ext uri="{FF2B5EF4-FFF2-40B4-BE49-F238E27FC236}">
                <a16:creationId xmlns:a16="http://schemas.microsoft.com/office/drawing/2014/main" id="{AD9A9851-368E-2C45-B256-C7FE28ACBC5D}"/>
              </a:ext>
            </a:extLst>
          </p:cNvPr>
          <p:cNvSpPr>
            <a:spLocks noGrp="1"/>
          </p:cNvSpPr>
          <p:nvPr>
            <p:ph idx="1"/>
          </p:nvPr>
        </p:nvSpPr>
        <p:spPr/>
        <p:txBody>
          <a:bodyPr/>
          <a:lstStyle/>
          <a:p>
            <a:pPr marL="0" indent="0">
              <a:buNone/>
            </a:pPr>
            <a:r>
              <a:rPr lang="en-US" dirty="0"/>
              <a:t>People with disabilities experience higher rates of abuse than non disabled people. One reason for this is: </a:t>
            </a:r>
          </a:p>
          <a:p>
            <a:pPr marL="0" indent="0">
              <a:buNone/>
            </a:pPr>
            <a:r>
              <a:rPr lang="en-US" dirty="0"/>
              <a:t> </a:t>
            </a:r>
          </a:p>
        </p:txBody>
      </p:sp>
      <p:sp>
        <p:nvSpPr>
          <p:cNvPr id="4" name="Date Placeholder 3">
            <a:extLst>
              <a:ext uri="{FF2B5EF4-FFF2-40B4-BE49-F238E27FC236}">
                <a16:creationId xmlns:a16="http://schemas.microsoft.com/office/drawing/2014/main" id="{AB6202A1-87CD-D44C-8DCA-665D5BF538B7}"/>
              </a:ext>
            </a:extLst>
          </p:cNvPr>
          <p:cNvSpPr>
            <a:spLocks noGrp="1"/>
          </p:cNvSpPr>
          <p:nvPr>
            <p:ph type="dt" sz="half" idx="10"/>
          </p:nvPr>
        </p:nvSpPr>
        <p:spPr/>
        <p:txBody>
          <a:bodyPr/>
          <a:lstStyle/>
          <a:p>
            <a:fld id="{B0807FAC-48A4-2947-895D-302FA5390019}" type="datetime1">
              <a:rPr lang="en-US" smtClean="0"/>
              <a:t>2/7/23</a:t>
            </a:fld>
            <a:endParaRPr lang="en-US"/>
          </a:p>
        </p:txBody>
      </p:sp>
      <p:sp>
        <p:nvSpPr>
          <p:cNvPr id="5" name="Footer Placeholder 4">
            <a:extLst>
              <a:ext uri="{FF2B5EF4-FFF2-40B4-BE49-F238E27FC236}">
                <a16:creationId xmlns:a16="http://schemas.microsoft.com/office/drawing/2014/main" id="{9B7DD5D6-F633-7046-9B1D-92C1C07837C7}"/>
              </a:ext>
            </a:extLst>
          </p:cNvPr>
          <p:cNvSpPr>
            <a:spLocks noGrp="1"/>
          </p:cNvSpPr>
          <p:nvPr>
            <p:ph type="ftr" sz="quarter" idx="11"/>
          </p:nvPr>
        </p:nvSpPr>
        <p:spPr/>
        <p:txBody>
          <a:bodyPr/>
          <a:lstStyle/>
          <a:p>
            <a:r>
              <a:rPr lang="en-US"/>
              <a:t>VCU Partnership for People with Disabilities- Dellinger-Wray </a:t>
            </a:r>
          </a:p>
        </p:txBody>
      </p:sp>
      <p:pic>
        <p:nvPicPr>
          <p:cNvPr id="6" name="Picture 2">
            <a:extLst>
              <a:ext uri="{FF2B5EF4-FFF2-40B4-BE49-F238E27FC236}">
                <a16:creationId xmlns:a16="http://schemas.microsoft.com/office/drawing/2014/main" id="{84B4C733-441F-8243-8E86-49174E41D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124200"/>
            <a:ext cx="3524251" cy="264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502B3A0E-9997-BC48-B31C-139EF31E8142}"/>
              </a:ext>
            </a:extLst>
          </p:cNvPr>
          <p:cNvSpPr txBox="1"/>
          <p:nvPr/>
        </p:nvSpPr>
        <p:spPr>
          <a:xfrm>
            <a:off x="5000626" y="3244334"/>
            <a:ext cx="3505200" cy="369332"/>
          </a:xfrm>
          <a:prstGeom prst="rect">
            <a:avLst/>
          </a:prstGeom>
          <a:noFill/>
        </p:spPr>
        <p:txBody>
          <a:bodyPr wrap="square" rtlCol="0">
            <a:spAutoFit/>
          </a:bodyPr>
          <a:lstStyle/>
          <a:p>
            <a:r>
              <a:rPr lang="en-US" dirty="0">
                <a:solidFill>
                  <a:schemeClr val="bg1"/>
                </a:solidFill>
              </a:rPr>
              <a:t>Power and Control Issues </a:t>
            </a:r>
          </a:p>
        </p:txBody>
      </p:sp>
    </p:spTree>
    <p:extLst>
      <p:ext uri="{BB962C8B-B14F-4D97-AF65-F5344CB8AC3E}">
        <p14:creationId xmlns:p14="http://schemas.microsoft.com/office/powerpoint/2010/main" val="812336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dirty="0"/>
              <a:t>                 Quiz Review </a:t>
            </a:r>
            <a:r>
              <a:rPr lang="en-US" dirty="0" err="1">
                <a:solidFill>
                  <a:schemeClr val="bg1"/>
                </a:solidFill>
              </a:rPr>
              <a:t>nsues</a:t>
            </a:r>
            <a:r>
              <a:rPr lang="en-US" dirty="0">
                <a:solidFill>
                  <a:schemeClr val="bg1"/>
                </a:solidFill>
              </a:rPr>
              <a:t> </a:t>
            </a:r>
          </a:p>
        </p:txBody>
      </p:sp>
      <p:sp>
        <p:nvSpPr>
          <p:cNvPr id="3" name="Date Placeholder 2"/>
          <p:cNvSpPr>
            <a:spLocks noGrp="1"/>
          </p:cNvSpPr>
          <p:nvPr>
            <p:ph type="dt" sz="half" idx="10"/>
          </p:nvPr>
        </p:nvSpPr>
        <p:spPr/>
        <p:txBody>
          <a:bodyPr/>
          <a:lstStyle/>
          <a:p>
            <a:fld id="{E5AD8AA0-2ACB-904D-8438-5529579E59FA}"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
        <p:nvSpPr>
          <p:cNvPr id="4" name="Rectangle 3">
            <a:extLst>
              <a:ext uri="{FF2B5EF4-FFF2-40B4-BE49-F238E27FC236}">
                <a16:creationId xmlns:a16="http://schemas.microsoft.com/office/drawing/2014/main" id="{A6129128-8B88-BD40-AF5E-29CE4D48125B}"/>
              </a:ext>
            </a:extLst>
          </p:cNvPr>
          <p:cNvSpPr/>
          <p:nvPr/>
        </p:nvSpPr>
        <p:spPr>
          <a:xfrm>
            <a:off x="990600" y="1600200"/>
            <a:ext cx="7162800" cy="1384995"/>
          </a:xfrm>
          <a:prstGeom prst="rect">
            <a:avLst/>
          </a:prstGeom>
        </p:spPr>
        <p:txBody>
          <a:bodyPr wrap="square">
            <a:spAutoFit/>
          </a:bodyPr>
          <a:lstStyle/>
          <a:p>
            <a:r>
              <a:rPr lang="en-US" sz="2800" dirty="0"/>
              <a:t>Person centered practices are one of the best ways to prevent abuse. An example of being person centered is: </a:t>
            </a:r>
          </a:p>
        </p:txBody>
      </p:sp>
      <p:pic>
        <p:nvPicPr>
          <p:cNvPr id="7" name="Content Placeholder 4">
            <a:extLst>
              <a:ext uri="{FF2B5EF4-FFF2-40B4-BE49-F238E27FC236}">
                <a16:creationId xmlns:a16="http://schemas.microsoft.com/office/drawing/2014/main" id="{E8F6246B-9AF4-F647-AA75-990BB9298FE4}"/>
              </a:ext>
            </a:extLst>
          </p:cNvPr>
          <p:cNvPicPr>
            <a:picLocks noChangeAspect="1"/>
          </p:cNvPicPr>
          <p:nvPr/>
        </p:nvPicPr>
        <p:blipFill>
          <a:blip r:embed="rId3"/>
          <a:stretch>
            <a:fillRect/>
          </a:stretch>
        </p:blipFill>
        <p:spPr>
          <a:xfrm>
            <a:off x="4419600" y="2985195"/>
            <a:ext cx="3733800" cy="2817170"/>
          </a:xfrm>
          <a:prstGeom prst="rect">
            <a:avLst/>
          </a:prstGeom>
        </p:spPr>
      </p:pic>
    </p:spTree>
    <p:extLst>
      <p:ext uri="{BB962C8B-B14F-4D97-AF65-F5344CB8AC3E}">
        <p14:creationId xmlns:p14="http://schemas.microsoft.com/office/powerpoint/2010/main" val="2735993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663-5F65-4F4A-91C0-FB3A352E57D3}"/>
              </a:ext>
            </a:extLst>
          </p:cNvPr>
          <p:cNvSpPr>
            <a:spLocks noGrp="1"/>
          </p:cNvSpPr>
          <p:nvPr>
            <p:ph type="title"/>
          </p:nvPr>
        </p:nvSpPr>
        <p:spPr/>
        <p:txBody>
          <a:bodyPr/>
          <a:lstStyle/>
          <a:p>
            <a:r>
              <a:rPr lang="en-US" dirty="0"/>
              <a:t>Quiz Review </a:t>
            </a:r>
          </a:p>
        </p:txBody>
      </p:sp>
      <p:sp>
        <p:nvSpPr>
          <p:cNvPr id="3" name="Date Placeholder 2">
            <a:extLst>
              <a:ext uri="{FF2B5EF4-FFF2-40B4-BE49-F238E27FC236}">
                <a16:creationId xmlns:a16="http://schemas.microsoft.com/office/drawing/2014/main" id="{91396C23-1BD8-5E47-897E-1039B0A22346}"/>
              </a:ext>
            </a:extLst>
          </p:cNvPr>
          <p:cNvSpPr>
            <a:spLocks noGrp="1"/>
          </p:cNvSpPr>
          <p:nvPr>
            <p:ph type="dt" sz="half" idx="10"/>
          </p:nvPr>
        </p:nvSpPr>
        <p:spPr/>
        <p:txBody>
          <a:bodyPr/>
          <a:lstStyle/>
          <a:p>
            <a:fld id="{F2B93A16-2802-F245-A603-154E350A7DAC}" type="datetime1">
              <a:rPr lang="en-US" smtClean="0"/>
              <a:t>2/7/23</a:t>
            </a:fld>
            <a:endParaRPr lang="en-US"/>
          </a:p>
        </p:txBody>
      </p:sp>
      <p:sp>
        <p:nvSpPr>
          <p:cNvPr id="4" name="Footer Placeholder 3">
            <a:extLst>
              <a:ext uri="{FF2B5EF4-FFF2-40B4-BE49-F238E27FC236}">
                <a16:creationId xmlns:a16="http://schemas.microsoft.com/office/drawing/2014/main" id="{72D6E82D-9050-A24A-8604-124B5C59455F}"/>
              </a:ext>
            </a:extLst>
          </p:cNvPr>
          <p:cNvSpPr>
            <a:spLocks noGrp="1"/>
          </p:cNvSpPr>
          <p:nvPr>
            <p:ph type="ftr" sz="quarter" idx="11"/>
          </p:nvPr>
        </p:nvSpPr>
        <p:spPr/>
        <p:txBody>
          <a:bodyPr/>
          <a:lstStyle/>
          <a:p>
            <a:r>
              <a:rPr lang="en-US"/>
              <a:t>VCU Partnership for People with Disabilities- Dellinger-Wray </a:t>
            </a:r>
          </a:p>
        </p:txBody>
      </p:sp>
      <p:sp>
        <p:nvSpPr>
          <p:cNvPr id="5" name="TextBox 4">
            <a:extLst>
              <a:ext uri="{FF2B5EF4-FFF2-40B4-BE49-F238E27FC236}">
                <a16:creationId xmlns:a16="http://schemas.microsoft.com/office/drawing/2014/main" id="{4F5ABD29-4DFF-484D-9896-9B38E195C1AF}"/>
              </a:ext>
            </a:extLst>
          </p:cNvPr>
          <p:cNvSpPr txBox="1"/>
          <p:nvPr/>
        </p:nvSpPr>
        <p:spPr>
          <a:xfrm>
            <a:off x="838200" y="1232972"/>
            <a:ext cx="8191794" cy="646331"/>
          </a:xfrm>
          <a:prstGeom prst="rect">
            <a:avLst/>
          </a:prstGeom>
          <a:noFill/>
        </p:spPr>
        <p:txBody>
          <a:bodyPr wrap="none" rtlCol="0">
            <a:spAutoFit/>
          </a:bodyPr>
          <a:lstStyle/>
          <a:p>
            <a:r>
              <a:rPr lang="en-US" sz="3600" dirty="0"/>
              <a:t>When teaching someone about being safe:</a:t>
            </a:r>
          </a:p>
        </p:txBody>
      </p:sp>
      <p:pic>
        <p:nvPicPr>
          <p:cNvPr id="7" name="Picture 2">
            <a:extLst>
              <a:ext uri="{FF2B5EF4-FFF2-40B4-BE49-F238E27FC236}">
                <a16:creationId xmlns:a16="http://schemas.microsoft.com/office/drawing/2014/main" id="{87AF673E-DA8B-9471-2429-02A8BB006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527" y="2263884"/>
            <a:ext cx="4326673" cy="365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968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0F64-8603-354D-BFF5-0384DA4DB7F9}"/>
              </a:ext>
            </a:extLst>
          </p:cNvPr>
          <p:cNvSpPr>
            <a:spLocks noGrp="1"/>
          </p:cNvSpPr>
          <p:nvPr>
            <p:ph type="title"/>
          </p:nvPr>
        </p:nvSpPr>
        <p:spPr/>
        <p:txBody>
          <a:bodyPr/>
          <a:lstStyle/>
          <a:p>
            <a:r>
              <a:rPr lang="en-US" dirty="0"/>
              <a:t>Quiz Review </a:t>
            </a:r>
          </a:p>
        </p:txBody>
      </p:sp>
      <p:sp>
        <p:nvSpPr>
          <p:cNvPr id="3" name="Date Placeholder 2">
            <a:extLst>
              <a:ext uri="{FF2B5EF4-FFF2-40B4-BE49-F238E27FC236}">
                <a16:creationId xmlns:a16="http://schemas.microsoft.com/office/drawing/2014/main" id="{5F3008B1-473A-744B-807D-487B531F1497}"/>
              </a:ext>
            </a:extLst>
          </p:cNvPr>
          <p:cNvSpPr>
            <a:spLocks noGrp="1"/>
          </p:cNvSpPr>
          <p:nvPr>
            <p:ph type="dt" sz="half" idx="10"/>
          </p:nvPr>
        </p:nvSpPr>
        <p:spPr/>
        <p:txBody>
          <a:bodyPr/>
          <a:lstStyle/>
          <a:p>
            <a:fld id="{F2B93A16-2802-F245-A603-154E350A7DAC}" type="datetime1">
              <a:rPr lang="en-US" smtClean="0"/>
              <a:t>2/7/23</a:t>
            </a:fld>
            <a:endParaRPr lang="en-US"/>
          </a:p>
        </p:txBody>
      </p:sp>
      <p:sp>
        <p:nvSpPr>
          <p:cNvPr id="4" name="Footer Placeholder 3">
            <a:extLst>
              <a:ext uri="{FF2B5EF4-FFF2-40B4-BE49-F238E27FC236}">
                <a16:creationId xmlns:a16="http://schemas.microsoft.com/office/drawing/2014/main" id="{93613D48-D9B4-D148-B777-6B4729363590}"/>
              </a:ext>
            </a:extLst>
          </p:cNvPr>
          <p:cNvSpPr>
            <a:spLocks noGrp="1"/>
          </p:cNvSpPr>
          <p:nvPr>
            <p:ph type="ftr" sz="quarter" idx="11"/>
          </p:nvPr>
        </p:nvSpPr>
        <p:spPr/>
        <p:txBody>
          <a:bodyPr/>
          <a:lstStyle/>
          <a:p>
            <a:r>
              <a:rPr lang="en-US"/>
              <a:t>VCU Partnership for People with Disabilities- Dellinger-Wray </a:t>
            </a:r>
          </a:p>
        </p:txBody>
      </p:sp>
      <p:sp>
        <p:nvSpPr>
          <p:cNvPr id="5" name="Rectangle 4">
            <a:extLst>
              <a:ext uri="{FF2B5EF4-FFF2-40B4-BE49-F238E27FC236}">
                <a16:creationId xmlns:a16="http://schemas.microsoft.com/office/drawing/2014/main" id="{C1C236CB-BEEC-4843-A071-02E24A352E7F}"/>
              </a:ext>
            </a:extLst>
          </p:cNvPr>
          <p:cNvSpPr/>
          <p:nvPr/>
        </p:nvSpPr>
        <p:spPr>
          <a:xfrm>
            <a:off x="304800" y="1434606"/>
            <a:ext cx="7010400" cy="584775"/>
          </a:xfrm>
          <a:prstGeom prst="rect">
            <a:avLst/>
          </a:prstGeom>
        </p:spPr>
        <p:txBody>
          <a:bodyPr wrap="square">
            <a:spAutoFit/>
          </a:bodyPr>
          <a:lstStyle/>
          <a:p>
            <a:r>
              <a:rPr lang="en-US" sz="3200" dirty="0"/>
              <a:t>If someone discloses abuse to you: </a:t>
            </a:r>
          </a:p>
        </p:txBody>
      </p:sp>
      <p:pic>
        <p:nvPicPr>
          <p:cNvPr id="6" name="Picture 2" descr="89,556 Gift Giving Stock Photos, Pictures &amp; Royalt">
            <a:extLst>
              <a:ext uri="{FF2B5EF4-FFF2-40B4-BE49-F238E27FC236}">
                <a16:creationId xmlns:a16="http://schemas.microsoft.com/office/drawing/2014/main" id="{9F42D02D-B00E-6341-930C-731A8583C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399" y="3200401"/>
            <a:ext cx="3484363" cy="232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49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1"/>
          <p:cNvSpPr>
            <a:spLocks noGrp="1"/>
          </p:cNvSpPr>
          <p:nvPr>
            <p:ph type="title"/>
          </p:nvPr>
        </p:nvSpPr>
        <p:spPr/>
        <p:txBody>
          <a:bodyPr>
            <a:noAutofit/>
          </a:bodyPr>
          <a:lstStyle/>
          <a:p>
            <a:pPr eaLnBrk="1" hangingPunct="1">
              <a:defRPr/>
            </a:pPr>
            <a:r>
              <a:rPr lang="en-US" sz="2400" b="1" dirty="0">
                <a:solidFill>
                  <a:schemeClr val="accent1">
                    <a:lumMod val="75000"/>
                  </a:schemeClr>
                </a:solidFill>
                <a:ea typeface="ＭＳ Ｐゴシック" pitchFamily="-111" charset="-128"/>
              </a:rPr>
              <a:t>What to do if you suspect someone is being abused/neglected:</a:t>
            </a:r>
          </a:p>
        </p:txBody>
      </p:sp>
      <p:sp>
        <p:nvSpPr>
          <p:cNvPr id="13316" name="Content Placeholder 2"/>
          <p:cNvSpPr>
            <a:spLocks noGrp="1"/>
          </p:cNvSpPr>
          <p:nvPr>
            <p:ph idx="1"/>
          </p:nvPr>
        </p:nvSpPr>
        <p:spPr>
          <a:xfrm>
            <a:off x="477520" y="1255806"/>
            <a:ext cx="7599680" cy="4708114"/>
          </a:xfrm>
        </p:spPr>
        <p:txBody>
          <a:bodyPr>
            <a:normAutofit/>
          </a:bodyPr>
          <a:lstStyle/>
          <a:p>
            <a:pPr eaLnBrk="1" hangingPunct="1">
              <a:buNone/>
            </a:pPr>
            <a:r>
              <a:rPr lang="en-US" sz="2800" b="1" dirty="0">
                <a:solidFill>
                  <a:schemeClr val="tx1"/>
                </a:solidFill>
                <a:latin typeface="Arial" pitchFamily="34" charset="0"/>
              </a:rPr>
              <a:t>Contact </a:t>
            </a:r>
            <a:r>
              <a:rPr lang="en-US" sz="2800" b="1" dirty="0">
                <a:latin typeface="Arial" pitchFamily="34" charset="0"/>
              </a:rPr>
              <a:t>your</a:t>
            </a:r>
            <a:r>
              <a:rPr lang="en-US" sz="2800" b="1" dirty="0">
                <a:solidFill>
                  <a:schemeClr val="tx1"/>
                </a:solidFill>
                <a:latin typeface="Arial" pitchFamily="34" charset="0"/>
              </a:rPr>
              <a:t> Local Department of Social Services </a:t>
            </a:r>
          </a:p>
          <a:p>
            <a:pPr algn="ctr" eaLnBrk="1" hangingPunct="1">
              <a:buFont typeface="Wingdings 2" pitchFamily="18" charset="2"/>
              <a:buNone/>
            </a:pPr>
            <a:r>
              <a:rPr lang="en-US" sz="2800" dirty="0">
                <a:solidFill>
                  <a:schemeClr val="tx1"/>
                </a:solidFill>
                <a:latin typeface="Arial" pitchFamily="34" charset="0"/>
              </a:rPr>
              <a:t>OR… </a:t>
            </a:r>
            <a:endParaRPr lang="en-US" sz="2800" dirty="0">
              <a:latin typeface="Arial" pitchFamily="34" charset="0"/>
            </a:endParaRPr>
          </a:p>
          <a:p>
            <a:pPr algn="ctr" eaLnBrk="1" hangingPunct="1">
              <a:buFont typeface="Wingdings 2" pitchFamily="18" charset="2"/>
              <a:buNone/>
            </a:pPr>
            <a:r>
              <a:rPr lang="en-US" sz="4300" b="1" dirty="0">
                <a:solidFill>
                  <a:schemeClr val="accent2">
                    <a:lumMod val="75000"/>
                  </a:schemeClr>
                </a:solidFill>
                <a:latin typeface="BlairMdITC TT Medium" charset="0"/>
              </a:rPr>
              <a:t>Virginia Family Violence</a:t>
            </a:r>
          </a:p>
          <a:p>
            <a:pPr algn="ctr" eaLnBrk="1" hangingPunct="1">
              <a:buFont typeface="Wingdings 2" pitchFamily="18" charset="2"/>
              <a:buNone/>
            </a:pPr>
            <a:r>
              <a:rPr lang="en-US" sz="4300" b="1" dirty="0">
                <a:solidFill>
                  <a:schemeClr val="accent2">
                    <a:lumMod val="75000"/>
                  </a:schemeClr>
                </a:solidFill>
                <a:latin typeface="BlairMdITC TT Medium" charset="0"/>
              </a:rPr>
              <a:t>And Sexual Assault Hotline:</a:t>
            </a:r>
          </a:p>
          <a:p>
            <a:pPr algn="ctr" eaLnBrk="1" hangingPunct="1">
              <a:buFont typeface="Wingdings 2" pitchFamily="18" charset="2"/>
              <a:buNone/>
            </a:pPr>
            <a:r>
              <a:rPr lang="en-US" sz="4300" b="1" dirty="0">
                <a:solidFill>
                  <a:schemeClr val="accent2">
                    <a:lumMod val="75000"/>
                  </a:schemeClr>
                </a:solidFill>
                <a:latin typeface="BlairMdITC TT Medium" charset="0"/>
              </a:rPr>
              <a:t>1-800-838-8238</a:t>
            </a:r>
          </a:p>
          <a:p>
            <a:pPr algn="ctr" eaLnBrk="1" hangingPunct="1">
              <a:buFont typeface="Wingdings 2" pitchFamily="18" charset="2"/>
              <a:buNone/>
            </a:pPr>
            <a:endParaRPr lang="en-US" sz="4300" b="1" dirty="0">
              <a:solidFill>
                <a:schemeClr val="accent2">
                  <a:lumMod val="75000"/>
                </a:schemeClr>
              </a:solidFill>
              <a:latin typeface="BlairMdITC TT Medium" charset="0"/>
            </a:endParaRPr>
          </a:p>
          <a:p>
            <a:pPr marL="685800" indent="-393700">
              <a:lnSpc>
                <a:spcPct val="80000"/>
              </a:lnSpc>
              <a:buNone/>
            </a:pPr>
            <a:endParaRPr lang="en-US" sz="4300" b="1" dirty="0">
              <a:solidFill>
                <a:schemeClr val="accent2">
                  <a:lumMod val="75000"/>
                </a:schemeClr>
              </a:solidFill>
              <a:latin typeface="BlairMdITC TT Medium" charset="0"/>
            </a:endParaRPr>
          </a:p>
          <a:p>
            <a:pPr marL="685800" indent="-393700">
              <a:lnSpc>
                <a:spcPct val="80000"/>
              </a:lnSpc>
              <a:buNone/>
            </a:pPr>
            <a:endParaRPr lang="en-US" sz="2800" dirty="0"/>
          </a:p>
          <a:p>
            <a:pPr lvl="4" eaLnBrk="1" hangingPunct="1">
              <a:buFont typeface="Wingdings 2" pitchFamily="18" charset="2"/>
              <a:buNone/>
            </a:pPr>
            <a:endParaRPr lang="en-US" sz="4000" b="1" dirty="0">
              <a:solidFill>
                <a:srgbClr val="0000FF"/>
              </a:solidFill>
              <a:latin typeface="BlairMdITC TT Medium" charset="0"/>
            </a:endParaRPr>
          </a:p>
          <a:p>
            <a:pPr lvl="4" eaLnBrk="1" hangingPunct="1">
              <a:buFont typeface="Wingdings 2" pitchFamily="18" charset="2"/>
              <a:buNone/>
            </a:pPr>
            <a:endParaRPr lang="en-US" sz="4000" b="1" dirty="0">
              <a:solidFill>
                <a:srgbClr val="0000FF"/>
              </a:solidFill>
              <a:latin typeface="BlairMdITC TT Medium" charset="0"/>
            </a:endParaRPr>
          </a:p>
        </p:txBody>
      </p:sp>
      <p:sp>
        <p:nvSpPr>
          <p:cNvPr id="3" name="Date Placeholder 2"/>
          <p:cNvSpPr>
            <a:spLocks noGrp="1"/>
          </p:cNvSpPr>
          <p:nvPr>
            <p:ph type="dt" sz="half" idx="10"/>
          </p:nvPr>
        </p:nvSpPr>
        <p:spPr/>
        <p:txBody>
          <a:bodyPr/>
          <a:lstStyle/>
          <a:p>
            <a:fld id="{E2BD0109-6DE1-C140-9873-0F87A8B6C18A}"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pic>
        <p:nvPicPr>
          <p:cNvPr id="13317" name="Picture 4"/>
          <p:cNvPicPr>
            <a:picLocks noChangeAspect="1"/>
          </p:cNvPicPr>
          <p:nvPr/>
        </p:nvPicPr>
        <p:blipFill>
          <a:blip r:embed="rId3" cstate="print"/>
          <a:srcRect/>
          <a:stretch>
            <a:fillRect/>
          </a:stretch>
        </p:blipFill>
        <p:spPr bwMode="auto">
          <a:xfrm>
            <a:off x="71120" y="4318316"/>
            <a:ext cx="2293938" cy="1482725"/>
          </a:xfrm>
          <a:prstGeom prst="rect">
            <a:avLst/>
          </a:prstGeom>
          <a:noFill/>
          <a:ln w="9525">
            <a:noFill/>
            <a:miter lim="800000"/>
            <a:headEnd/>
            <a:tailEnd/>
          </a:ln>
        </p:spPr>
      </p:pic>
    </p:spTree>
    <p:extLst>
      <p:ext uri="{BB962C8B-B14F-4D97-AF65-F5344CB8AC3E}">
        <p14:creationId xmlns:p14="http://schemas.microsoft.com/office/powerpoint/2010/main" val="5661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6765"/>
            <a:ext cx="4095750" cy="1325563"/>
          </a:xfrm>
        </p:spPr>
        <p:txBody>
          <a:bodyPr/>
          <a:lstStyle/>
          <a:p>
            <a:r>
              <a:rPr lang="en-US" b="1" dirty="0">
                <a:solidFill>
                  <a:schemeClr val="accent1">
                    <a:lumMod val="50000"/>
                  </a:schemeClr>
                </a:solidFill>
              </a:rPr>
              <a:t>What is abuse? </a:t>
            </a:r>
          </a:p>
        </p:txBody>
      </p:sp>
      <p:sp>
        <p:nvSpPr>
          <p:cNvPr id="3" name="Content Placeholder 2"/>
          <p:cNvSpPr>
            <a:spLocks noGrp="1"/>
          </p:cNvSpPr>
          <p:nvPr>
            <p:ph idx="1"/>
          </p:nvPr>
        </p:nvSpPr>
        <p:spPr>
          <a:xfrm>
            <a:off x="142875" y="1444130"/>
            <a:ext cx="5086350" cy="2819400"/>
          </a:xfrm>
        </p:spPr>
        <p:txBody>
          <a:bodyPr>
            <a:normAutofit/>
          </a:bodyPr>
          <a:lstStyle/>
          <a:p>
            <a:r>
              <a:rPr lang="en-US" dirty="0"/>
              <a:t>Physical abuse</a:t>
            </a:r>
          </a:p>
          <a:p>
            <a:r>
              <a:rPr lang="en-US" dirty="0"/>
              <a:t>Emotional abuse </a:t>
            </a:r>
          </a:p>
          <a:p>
            <a:pPr lvl="1"/>
            <a:r>
              <a:rPr lang="en-US" dirty="0"/>
              <a:t>bullying, exclusion, institutionalization </a:t>
            </a:r>
          </a:p>
          <a:p>
            <a:r>
              <a:rPr lang="en-US" dirty="0"/>
              <a:t>Controlling access to family, friends, escape</a:t>
            </a:r>
          </a:p>
          <a:p>
            <a:r>
              <a:rPr lang="en-US" dirty="0"/>
              <a:t>Engaging in sexual acts without consent </a:t>
            </a:r>
          </a:p>
          <a:p>
            <a:r>
              <a:rPr lang="en-US"/>
              <a:t>Financial abuse (SSI) </a:t>
            </a:r>
            <a:endParaRPr lang="en-US" dirty="0"/>
          </a:p>
          <a:p>
            <a:r>
              <a:rPr lang="en-US" dirty="0"/>
              <a:t>Neglect </a:t>
            </a:r>
          </a:p>
        </p:txBody>
      </p:sp>
      <p:sp>
        <p:nvSpPr>
          <p:cNvPr id="5" name="Date Placeholder 4"/>
          <p:cNvSpPr>
            <a:spLocks noGrp="1"/>
          </p:cNvSpPr>
          <p:nvPr>
            <p:ph type="dt" sz="half" idx="10"/>
          </p:nvPr>
        </p:nvSpPr>
        <p:spPr/>
        <p:txBody>
          <a:bodyPr/>
          <a:lstStyle/>
          <a:p>
            <a:fld id="{E20AA5B3-5756-43DC-9F46-F82C1BF0F50C}" type="datetime1">
              <a:rPr lang="en-US" smtClean="0"/>
              <a:t>2/7/23</a:t>
            </a:fld>
            <a:endParaRPr lang="en-US"/>
          </a:p>
        </p:txBody>
      </p:sp>
      <p:sp>
        <p:nvSpPr>
          <p:cNvPr id="4" name="Footer Placeholder 3"/>
          <p:cNvSpPr>
            <a:spLocks noGrp="1"/>
          </p:cNvSpPr>
          <p:nvPr>
            <p:ph type="ftr" sz="quarter" idx="11"/>
          </p:nvPr>
        </p:nvSpPr>
        <p:spPr/>
        <p:txBody>
          <a:bodyPr/>
          <a:lstStyle/>
          <a:p>
            <a:r>
              <a:rPr lang="en-US" dirty="0"/>
              <a:t>VCU Partnership for People with Disabilities- Dellinger-Wray </a:t>
            </a:r>
          </a:p>
        </p:txBody>
      </p:sp>
      <p:sp>
        <p:nvSpPr>
          <p:cNvPr id="6" name="TextBox 5"/>
          <p:cNvSpPr txBox="1"/>
          <p:nvPr/>
        </p:nvSpPr>
        <p:spPr>
          <a:xfrm>
            <a:off x="11864974" y="2895599"/>
            <a:ext cx="4011283" cy="5819955"/>
          </a:xfrm>
          <a:prstGeom prst="rect">
            <a:avLst/>
          </a:prstGeom>
          <a:noFill/>
        </p:spPr>
        <p:txBody>
          <a:bodyPr wrap="square" rtlCol="0">
            <a:spAutoFit/>
          </a:bodyPr>
          <a:lstStyle/>
          <a:p>
            <a:endParaRPr lang="en-US"/>
          </a:p>
        </p:txBody>
      </p:sp>
      <p:pic>
        <p:nvPicPr>
          <p:cNvPr id="1030" name="Picture 6" descr="HOW TO DEAL WITH NAME CALLING IN THE CLASSROOM | HIGH SCHOOL TEACHER VLOG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167" y="365126"/>
            <a:ext cx="3685820" cy="20732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4629" y="4527507"/>
            <a:ext cx="4095750" cy="1384995"/>
          </a:xfrm>
          <a:prstGeom prst="rect">
            <a:avLst/>
          </a:prstGeom>
          <a:noFill/>
        </p:spPr>
        <p:txBody>
          <a:bodyPr wrap="square" rtlCol="0">
            <a:spAutoFit/>
          </a:bodyPr>
          <a:lstStyle/>
          <a:p>
            <a:r>
              <a:rPr lang="en-US" sz="2100" dirty="0"/>
              <a:t>This does not include all of the other ways that people are marginalized by lack of choice and opportunity.</a:t>
            </a:r>
          </a:p>
        </p:txBody>
      </p:sp>
      <p:pic>
        <p:nvPicPr>
          <p:cNvPr id="1032" name="Picture 8" descr="Lonely man looking out asylum window Stock Photo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743201"/>
            <a:ext cx="2367551" cy="355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13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Abuse of People with Disabilities</a:t>
            </a:r>
          </a:p>
        </p:txBody>
      </p:sp>
      <p:sp>
        <p:nvSpPr>
          <p:cNvPr id="3" name="Content Placeholder 2"/>
          <p:cNvSpPr>
            <a:spLocks noGrp="1"/>
          </p:cNvSpPr>
          <p:nvPr>
            <p:ph idx="1"/>
          </p:nvPr>
        </p:nvSpPr>
        <p:spPr/>
        <p:txBody>
          <a:bodyPr>
            <a:normAutofit/>
          </a:bodyPr>
          <a:lstStyle/>
          <a:p>
            <a:r>
              <a:rPr lang="en-US" dirty="0"/>
              <a:t>Typically, the person’s specific disability is used as part of the abuse</a:t>
            </a:r>
          </a:p>
          <a:p>
            <a:r>
              <a:rPr lang="en-US" dirty="0"/>
              <a:t>Care provider takes advantage of person’s disability to withhold necessities like personal care, food, medication, communication</a:t>
            </a:r>
          </a:p>
          <a:p>
            <a:pPr lvl="1"/>
            <a:r>
              <a:rPr lang="en-US" dirty="0"/>
              <a:t>Physical disabilities</a:t>
            </a:r>
          </a:p>
          <a:p>
            <a:pPr lvl="1"/>
            <a:r>
              <a:rPr lang="en-US" dirty="0"/>
              <a:t>Intellectual disabilities</a:t>
            </a:r>
          </a:p>
          <a:p>
            <a:pPr lvl="1"/>
            <a:r>
              <a:rPr lang="en-US" dirty="0"/>
              <a:t>Behavioral control </a:t>
            </a:r>
          </a:p>
        </p:txBody>
      </p:sp>
      <p:sp>
        <p:nvSpPr>
          <p:cNvPr id="5" name="Date Placeholder 4"/>
          <p:cNvSpPr>
            <a:spLocks noGrp="1"/>
          </p:cNvSpPr>
          <p:nvPr>
            <p:ph type="dt" sz="half" idx="10"/>
          </p:nvPr>
        </p:nvSpPr>
        <p:spPr/>
        <p:txBody>
          <a:bodyPr/>
          <a:lstStyle/>
          <a:p>
            <a:fld id="{A05746C2-7E80-3D46-8BF5-AA1C2445565B}" type="datetime1">
              <a:rPr lang="en-US" smtClean="0"/>
              <a:t>2/7/23</a:t>
            </a:fld>
            <a:endParaRPr lang="en-US"/>
          </a:p>
        </p:txBody>
      </p:sp>
      <p:sp>
        <p:nvSpPr>
          <p:cNvPr id="4" name="Footer Placeholder 3"/>
          <p:cNvSpPr>
            <a:spLocks noGrp="1"/>
          </p:cNvSpPr>
          <p:nvPr>
            <p:ph type="ftr" sz="quarter" idx="11"/>
          </p:nvPr>
        </p:nvSpPr>
        <p:spPr/>
        <p:txBody>
          <a:bodyPr/>
          <a:lstStyle/>
          <a:p>
            <a:r>
              <a:rPr lang="en-US"/>
              <a:t>VCU Partnership for People with Disabilities- Dellinger-Wray </a:t>
            </a:r>
          </a:p>
        </p:txBody>
      </p:sp>
    </p:spTree>
    <p:extLst>
      <p:ext uri="{BB962C8B-B14F-4D97-AF65-F5344CB8AC3E}">
        <p14:creationId xmlns:p14="http://schemas.microsoft.com/office/powerpoint/2010/main" val="80597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924800" cy="1096962"/>
          </a:xfrm>
        </p:spPr>
        <p:txBody>
          <a:bodyPr>
            <a:noAutofit/>
          </a:bodyPr>
          <a:lstStyle/>
          <a:p>
            <a:pPr>
              <a:defRPr/>
            </a:pPr>
            <a:r>
              <a:rPr lang="en-US" sz="4000" b="1" dirty="0">
                <a:solidFill>
                  <a:schemeClr val="accent1">
                    <a:lumMod val="50000"/>
                  </a:schemeClr>
                </a:solidFill>
                <a:cs typeface="Arial" pitchFamily="34" charset="0"/>
              </a:rPr>
              <a:t>Abuse of People with </a:t>
            </a:r>
            <a:r>
              <a:rPr lang="en-US" sz="4000" b="1" dirty="0">
                <a:solidFill>
                  <a:schemeClr val="accent1">
                    <a:lumMod val="50000"/>
                  </a:schemeClr>
                </a:solidFill>
                <a:effectLst/>
                <a:cs typeface="Arial" pitchFamily="34" charset="0"/>
              </a:rPr>
              <a:t>Disabilities…</a:t>
            </a:r>
            <a:endParaRPr lang="en-US" sz="4000" b="1" dirty="0">
              <a:solidFill>
                <a:schemeClr val="accent1">
                  <a:lumMod val="50000"/>
                </a:schemeClr>
              </a:solidFill>
              <a:cs typeface="Arial" pitchFamily="34" charset="0"/>
            </a:endParaRPr>
          </a:p>
        </p:txBody>
      </p:sp>
      <p:sp>
        <p:nvSpPr>
          <p:cNvPr id="14338" name="Content Placeholder 1"/>
          <p:cNvSpPr>
            <a:spLocks noGrp="1"/>
          </p:cNvSpPr>
          <p:nvPr>
            <p:ph idx="1"/>
          </p:nvPr>
        </p:nvSpPr>
        <p:spPr>
          <a:xfrm>
            <a:off x="914400" y="1295400"/>
            <a:ext cx="7467600" cy="4876800"/>
          </a:xfrm>
          <a:prstGeom prst="rect">
            <a:avLst/>
          </a:prstGeom>
        </p:spPr>
        <p:txBody>
          <a:bodyPr>
            <a:noAutofit/>
          </a:bodyPr>
          <a:lstStyle/>
          <a:p>
            <a:pPr lvl="1">
              <a:buClr>
                <a:schemeClr val="tx1"/>
              </a:buClr>
              <a:buFont typeface="Wingdings" panose="05000000000000000000" pitchFamily="2" charset="2"/>
              <a:buChar char="§"/>
            </a:pPr>
            <a:r>
              <a:rPr lang="en-US" sz="2800" dirty="0">
                <a:cs typeface="Arial" charset="0"/>
              </a:rPr>
              <a:t>Withholding or disabling assistive devices</a:t>
            </a:r>
          </a:p>
          <a:p>
            <a:pPr lvl="1">
              <a:buClr>
                <a:schemeClr val="tx1"/>
              </a:buClr>
              <a:buFont typeface="Wingdings" panose="05000000000000000000" pitchFamily="2" charset="2"/>
              <a:buChar char="§"/>
            </a:pPr>
            <a:r>
              <a:rPr lang="en-US" sz="2800" dirty="0">
                <a:cs typeface="Arial" charset="0"/>
              </a:rPr>
              <a:t>Hiding medications</a:t>
            </a:r>
          </a:p>
          <a:p>
            <a:pPr lvl="1">
              <a:buClr>
                <a:schemeClr val="tx1"/>
              </a:buClr>
              <a:buFont typeface="Wingdings" panose="05000000000000000000" pitchFamily="2" charset="2"/>
              <a:buChar char="§"/>
            </a:pPr>
            <a:r>
              <a:rPr lang="en-US" sz="2800" dirty="0">
                <a:cs typeface="Arial" charset="0"/>
              </a:rPr>
              <a:t>Neglecting personal care</a:t>
            </a:r>
          </a:p>
          <a:p>
            <a:pPr lvl="1">
              <a:buClr>
                <a:schemeClr val="tx1"/>
              </a:buClr>
              <a:buFont typeface="Wingdings" panose="05000000000000000000" pitchFamily="2" charset="2"/>
              <a:buChar char="§"/>
            </a:pPr>
            <a:r>
              <a:rPr lang="en-US" sz="2800" dirty="0">
                <a:cs typeface="Arial" charset="0"/>
              </a:rPr>
              <a:t>Refusing to transfer</a:t>
            </a:r>
          </a:p>
          <a:p>
            <a:pPr lvl="1">
              <a:buClr>
                <a:schemeClr val="tx1"/>
              </a:buClr>
              <a:buFont typeface="Wingdings" panose="05000000000000000000" pitchFamily="2" charset="2"/>
              <a:buChar char="§"/>
            </a:pPr>
            <a:r>
              <a:rPr lang="en-US" sz="2800" dirty="0">
                <a:cs typeface="Arial" charset="0"/>
              </a:rPr>
              <a:t>Keeping the person from using accessible transportation</a:t>
            </a:r>
          </a:p>
          <a:p>
            <a:pPr lvl="1">
              <a:buClr>
                <a:schemeClr val="tx1"/>
              </a:buClr>
              <a:buFont typeface="Wingdings" panose="05000000000000000000" pitchFamily="2" charset="2"/>
              <a:buChar char="§"/>
            </a:pPr>
            <a:r>
              <a:rPr lang="en-US" sz="2800" dirty="0">
                <a:cs typeface="Arial" charset="0"/>
              </a:rPr>
              <a:t>Disabling communication devices </a:t>
            </a:r>
          </a:p>
          <a:p>
            <a:pPr lvl="1">
              <a:buClr>
                <a:schemeClr val="tx1"/>
              </a:buClr>
            </a:pPr>
            <a:endParaRPr lang="en-US" sz="2200" dirty="0">
              <a:cs typeface="Arial" charset="0"/>
            </a:endParaRPr>
          </a:p>
        </p:txBody>
      </p:sp>
      <p:sp>
        <p:nvSpPr>
          <p:cNvPr id="4" name="Date Placeholder 3"/>
          <p:cNvSpPr>
            <a:spLocks noGrp="1"/>
          </p:cNvSpPr>
          <p:nvPr>
            <p:ph type="dt" sz="half" idx="10"/>
          </p:nvPr>
        </p:nvSpPr>
        <p:spPr/>
        <p:txBody>
          <a:bodyPr/>
          <a:lstStyle/>
          <a:p>
            <a:fld id="{574960B4-518D-474E-8278-46F7DF71131C}" type="datetime1">
              <a:rPr lang="en-US" smtClean="0"/>
              <a:t>2/7/23</a:t>
            </a:fld>
            <a:endParaRPr lang="en-US"/>
          </a:p>
        </p:txBody>
      </p:sp>
      <p:sp>
        <p:nvSpPr>
          <p:cNvPr id="2" name="Footer Placeholder 1"/>
          <p:cNvSpPr>
            <a:spLocks noGrp="1"/>
          </p:cNvSpPr>
          <p:nvPr>
            <p:ph type="ftr" sz="quarter" idx="11"/>
          </p:nvPr>
        </p:nvSpPr>
        <p:spPr/>
        <p:txBody>
          <a:bodyPr/>
          <a:lstStyle/>
          <a:p>
            <a:r>
              <a:rPr lang="en-US"/>
              <a:t>VCU Partnership for People with Disabilities- Dellinger-Wray </a:t>
            </a:r>
          </a:p>
        </p:txBody>
      </p:sp>
    </p:spTree>
    <p:custDataLst>
      <p:tags r:id="rId1"/>
    </p:custDataLst>
    <p:extLst>
      <p:ext uri="{BB962C8B-B14F-4D97-AF65-F5344CB8AC3E}">
        <p14:creationId xmlns:p14="http://schemas.microsoft.com/office/powerpoint/2010/main" val="4951493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18082</TotalTime>
  <Words>4198</Words>
  <Application>Microsoft Macintosh PowerPoint</Application>
  <PresentationFormat>On-screen Show (4:3)</PresentationFormat>
  <Paragraphs>512</Paragraphs>
  <Slides>56</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Albertus Extra Bold</vt:lpstr>
      <vt:lpstr>Arial</vt:lpstr>
      <vt:lpstr>Arial Bold</vt:lpstr>
      <vt:lpstr>BlairMdITC TT Medium</vt:lpstr>
      <vt:lpstr>Calibri</vt:lpstr>
      <vt:lpstr>Calibri Light</vt:lpstr>
      <vt:lpstr>Cantarell</vt:lpstr>
      <vt:lpstr>Times New Roman</vt:lpstr>
      <vt:lpstr>Wingdings</vt:lpstr>
      <vt:lpstr>Wingdings 2</vt:lpstr>
      <vt:lpstr>Office Theme</vt:lpstr>
      <vt:lpstr>Improving Quality of Life through Healthy Relationships and  Abuse Prevention  </vt:lpstr>
      <vt:lpstr>WELCOME! </vt:lpstr>
      <vt:lpstr>THANK YOU!</vt:lpstr>
      <vt:lpstr>Goals for Today</vt:lpstr>
      <vt:lpstr>Everyone’s Perspective is different…</vt:lpstr>
      <vt:lpstr>What to do if you suspect someone is being abused/neglected:</vt:lpstr>
      <vt:lpstr>What is abuse? </vt:lpstr>
      <vt:lpstr>Abuse of People with Disabilities</vt:lpstr>
      <vt:lpstr>Abuse of People with Disabilities…</vt:lpstr>
      <vt:lpstr>The SCOPE  of the PROBLEM</vt:lpstr>
      <vt:lpstr>Epidemic of Abuse and Sexual Assault for people with IDD  </vt:lpstr>
      <vt:lpstr>Bureau of Justice Statistics (2021)</vt:lpstr>
      <vt:lpstr>For people with disabilities, abuse occurs: </vt:lpstr>
      <vt:lpstr>PowerPoint Presentation</vt:lpstr>
      <vt:lpstr>Skewed Boundaries</vt:lpstr>
      <vt:lpstr>PowerPoint Presentation</vt:lpstr>
      <vt:lpstr>PowerPoint Presentation</vt:lpstr>
      <vt:lpstr>PowerPoint Presentation</vt:lpstr>
      <vt:lpstr>Trained compliance  (Tharinger, Horton, &amp; Millea, 1990)  </vt:lpstr>
      <vt:lpstr>PowerPoint Presentation</vt:lpstr>
      <vt:lpstr>Power and Control Issues </vt:lpstr>
      <vt:lpstr>Abusers are able to control their behavior, they do it all the time! </vt:lpstr>
      <vt:lpstr>Signs of External Authority </vt:lpstr>
      <vt:lpstr>Cultural Myths and Attitudes</vt:lpstr>
      <vt:lpstr>“You must be SO________”</vt:lpstr>
      <vt:lpstr> Abuse prevention strategies  </vt:lpstr>
      <vt:lpstr>PowerPoint Presentation</vt:lpstr>
      <vt:lpstr>PowerPoint Presentation</vt:lpstr>
      <vt:lpstr>PowerPoint Presentation</vt:lpstr>
      <vt:lpstr>PowerPoint Presentation</vt:lpstr>
      <vt:lpstr>Rules for Healthy Touch </vt:lpstr>
      <vt:lpstr>Body Parts are not dirty, secret or bad</vt:lpstr>
      <vt:lpstr>The Bathing Suit Rule </vt:lpstr>
      <vt:lpstr>LEAP: Map of People in Your World</vt:lpstr>
      <vt:lpstr>Leadership for Empowerment and Abuse Prevention:    LEAP </vt:lpstr>
      <vt:lpstr>Types of Relationships</vt:lpstr>
      <vt:lpstr>Paid Support or Friend? </vt:lpstr>
      <vt:lpstr>“Do you love me?   Are you still my friend?”</vt:lpstr>
      <vt:lpstr>How do you feel when you are around someone? </vt:lpstr>
      <vt:lpstr>Teaching whom to trust </vt:lpstr>
      <vt:lpstr>Identifying ONE person who can be trusted </vt:lpstr>
      <vt:lpstr>  What strategies were you taught to stay safe? </vt:lpstr>
      <vt:lpstr>Using FEAR and PUNISHMENT  to prevent abuse </vt:lpstr>
      <vt:lpstr>PowerPoint Presentation</vt:lpstr>
      <vt:lpstr>PowerPoint Presentation</vt:lpstr>
      <vt:lpstr>Validate without minimizing </vt:lpstr>
      <vt:lpstr>PowerPoint Presentation</vt:lpstr>
      <vt:lpstr>Responding: It’s time to call an expert!  </vt:lpstr>
      <vt:lpstr>RESPONDING </vt:lpstr>
      <vt:lpstr>PowerPoint Presentation</vt:lpstr>
      <vt:lpstr>High Five! Any questions? </vt:lpstr>
      <vt:lpstr>Quiz/Certificates </vt:lpstr>
      <vt:lpstr>Quiz Review </vt:lpstr>
      <vt:lpstr>                 Quiz Review nsues </vt:lpstr>
      <vt:lpstr>Quiz Review </vt:lpstr>
      <vt:lpstr>Quiz Review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Intersections of Violence April 14, 2017</dc:title>
  <dc:creator>Molly</dc:creator>
  <cp:lastModifiedBy>Molly</cp:lastModifiedBy>
  <cp:revision>120</cp:revision>
  <cp:lastPrinted>2023-01-27T17:54:48Z</cp:lastPrinted>
  <dcterms:created xsi:type="dcterms:W3CDTF">2017-03-07T13:25:07Z</dcterms:created>
  <dcterms:modified xsi:type="dcterms:W3CDTF">2023-02-07T20:22:55Z</dcterms:modified>
</cp:coreProperties>
</file>